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49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301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esktop\&#1051;&#1080;&#1089;&#1090;%20Microsoft%20Office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6;&#1073;&#1084;&#1077;&#1085;\&#1073;&#1102;&#1076;&#1078;&#1077;&#1090;%20&#1076;&#1083;&#1103;%20&#1075;&#1088;&#1072;&#1078;&#1076;&#1072;&#1085;\&#1054;&#1089;&#1085;&#1086;&#1074;&#1085;&#1099;&#1077;%20&#1087;&#1072;&#1088;&#1072;&#1084;&#1077;&#1090;&#1088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6;&#1073;&#1084;&#1077;&#1085;\&#1073;&#1102;&#1076;&#1078;&#1077;&#1090;%20&#1076;&#1083;&#1103;%20&#1075;&#1088;&#1072;&#1078;&#1076;&#1072;&#1085;\&#1041;&#1102;&#1076;.&#1076;&#1083;&#1103;%20&#1075;&#1088;&#1072;&#1078;&#1076;&#1072;&#1085;%20&#1076;&#1086;&#1093;&#1086;&#1076;&#1072;&#1084;%20&#1079;&#1072;%202017%20-%202020%20&#1075;&#1075;)\&#1076;&#1086;&#1093;&#1086;&#1076;&#1099;%20(%20&#1073;&#1102;&#1076;&#1078;&#1077;&#1090;%20&#1076;&#1083;&#1103;%20&#1075;&#1088;&#1072;&#1078;&#1076;&#1072;&#1085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6;&#1073;&#1084;&#1077;&#1085;\&#1073;&#1102;&#1076;&#1078;&#1077;&#1090;%20&#1076;&#1083;&#1103;%20&#1075;&#1088;&#1072;&#1078;&#1076;&#1072;&#1085;\&#1041;&#1102;&#1076;.&#1076;&#1083;&#1103;%20&#1075;&#1088;&#1072;&#1078;&#1076;&#1072;&#1085;%20&#1076;&#1086;&#1093;&#1086;&#1076;&#1072;&#1084;%20&#1079;&#1072;%202017%20-%202020%20&#1075;&#1075;)\&#1076;&#1086;&#1093;&#1086;&#1076;&#1099;%20(%20&#1073;&#1102;&#1076;&#1078;&#1077;&#1090;%20&#1076;&#1083;&#1103;%20&#1075;&#1088;&#1072;&#1078;&#1076;&#1072;&#1085;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6;&#1073;&#1084;&#1077;&#1085;\&#1046;&#1077;&#1082;&#1072;\&#1076;&#1086;&#1093;&#1086;&#1076;&#1099;%20(%20&#1073;&#1102;&#1076;&#1078;&#1077;&#1090;%20&#1076;&#1083;&#1103;%20&#1075;&#1088;&#1072;&#1078;&#1076;&#1072;&#1085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7;&#1082;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0;&#1086;&#1076;3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dLbls>
            <c:showCatName val="1"/>
            <c:showPercent val="1"/>
          </c:dLbls>
          <c:cat>
            <c:strRef>
              <c:f>Лист4!$A$5:$A$7</c:f>
              <c:strCache>
                <c:ptCount val="3"/>
                <c:pt idx="0">
                  <c:v>Предприятия розничной торговли</c:v>
                </c:pt>
                <c:pt idx="1">
                  <c:v>Предприятия общественного питания</c:v>
                </c:pt>
                <c:pt idx="2">
                  <c:v>Объекты бытового обслуживания</c:v>
                </c:pt>
              </c:strCache>
            </c:strRef>
          </c:cat>
          <c:val>
            <c:numRef>
              <c:f>Лист4!$B$5:$B$7</c:f>
              <c:numCache>
                <c:formatCode>General</c:formatCode>
                <c:ptCount val="3"/>
                <c:pt idx="0">
                  <c:v>146</c:v>
                </c:pt>
                <c:pt idx="1">
                  <c:v>10</c:v>
                </c:pt>
                <c:pt idx="2">
                  <c:v>24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3. Муниципальная подпрограмма «Реализация образовательных программ сферы культуры и искусства в </a:t>
            </a:r>
            <a:r>
              <a:rPr lang="ru-RU" sz="1800" b="1" i="0" u="none" strike="noStrike" baseline="0" dirty="0" err="1" smtClean="0">
                <a:latin typeface="Times New Roman" pitchFamily="18" charset="0"/>
                <a:cs typeface="Times New Roman" pitchFamily="18" charset="0"/>
              </a:rPr>
              <a:t>Аларском</a:t>
            </a:r>
            <a:r>
              <a:rPr lang="ru-RU" sz="1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 районе на 2017 – 2020 годы».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630686789151362E-2"/>
          <c:y val="0.14962387639681518"/>
          <c:w val="0.60810739282589765"/>
          <c:h val="0.77416378825092558"/>
        </c:manualLayout>
      </c:layout>
      <c:pie3DChart>
        <c:varyColors val="1"/>
        <c:ser>
          <c:idx val="1"/>
          <c:order val="1"/>
          <c:tx>
            <c:strRef>
              <c:f>'Исполнение 2017'!$A$8</c:f>
              <c:strCache>
                <c:ptCount val="1"/>
                <c:pt idx="0">
                  <c:v>МБУДО РДШИ им.А.Ф.Зонхоева</c:v>
                </c:pt>
              </c:strCache>
            </c:strRef>
          </c:tx>
          <c:dLbls>
            <c:dLbl>
              <c:idx val="3"/>
              <c:layout>
                <c:manualLayout>
                  <c:x val="3.6386154855643045E-3"/>
                  <c:y val="-4.9004431009093186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'Исполнение 2017'!$B$7:$E$7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2017'!$B$8:$E$8</c:f>
              <c:numCache>
                <c:formatCode>General</c:formatCode>
                <c:ptCount val="4"/>
                <c:pt idx="2">
                  <c:v>9624</c:v>
                </c:pt>
                <c:pt idx="3">
                  <c:v>44.6</c:v>
                </c:pt>
              </c:numCache>
            </c:numRef>
          </c:val>
        </c:ser>
        <c:ser>
          <c:idx val="0"/>
          <c:order val="0"/>
          <c:tx>
            <c:strRef>
              <c:f>'Исполнение 2017'!$A$8</c:f>
              <c:strCache>
                <c:ptCount val="1"/>
                <c:pt idx="0">
                  <c:v>МБУДО РДШИ им.А.Ф.Зонхоева</c:v>
                </c:pt>
              </c:strCache>
            </c:strRef>
          </c:tx>
          <c:cat>
            <c:strRef>
              <c:f>'Исполнение 2017'!$B$7:$E$7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2017'!$B$8:$E$8</c:f>
              <c:numCache>
                <c:formatCode>General</c:formatCode>
                <c:ptCount val="4"/>
                <c:pt idx="2">
                  <c:v>9624</c:v>
                </c:pt>
                <c:pt idx="3">
                  <c:v>44.6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4775765529309237"/>
          <c:y val="0.77649605431699864"/>
          <c:w val="0.33002012248469104"/>
          <c:h val="8.9306588083474248E-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u="none" strike="noStrike" baseline="0" dirty="0" smtClean="0"/>
              <a:t>4. Муниципальная подпрограмма «Развитие музейного дела и сохранение музейных фондов на 2017-2020 годы»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777777777777779E-2"/>
          <c:y val="0.23561016528096773"/>
          <c:w val="0.63317016622922162"/>
          <c:h val="0.6923790869731804"/>
        </c:manualLayout>
      </c:layout>
      <c:pie3DChart>
        <c:varyColors val="1"/>
        <c:ser>
          <c:idx val="0"/>
          <c:order val="0"/>
          <c:tx>
            <c:strRef>
              <c:f>'Исполнение 2017'!$A$6</c:f>
              <c:strCache>
                <c:ptCount val="1"/>
                <c:pt idx="0">
                  <c:v>МБУК Краеведческий музей</c:v>
                </c:pt>
              </c:strCache>
            </c:strRef>
          </c:tx>
          <c:dLbls>
            <c:dLbl>
              <c:idx val="0"/>
              <c:layout>
                <c:manualLayout>
                  <c:x val="4.6693460192475944E-3"/>
                  <c:y val="-2.1231121542589292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2.9725612423447092E-2"/>
                  <c:y val="-9.9794422072995888E-3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-5.7178149606299002E-2"/>
                  <c:y val="-2.1793705509353899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'Исполнение 2017'!$B$5:$E$5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2017'!$B$6:$E$6</c:f>
              <c:numCache>
                <c:formatCode>General</c:formatCode>
                <c:ptCount val="4"/>
                <c:pt idx="0">
                  <c:v>35</c:v>
                </c:pt>
                <c:pt idx="1">
                  <c:v>99.3</c:v>
                </c:pt>
                <c:pt idx="2">
                  <c:v>3944.9</c:v>
                </c:pt>
                <c:pt idx="3">
                  <c:v>21.5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817913385826768"/>
          <c:y val="0.77203371180320668"/>
          <c:w val="0.28404308836395481"/>
          <c:h val="0.1724395164648392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/>
              <a:t>5. Муниципальная подпрограмма «Осуществление полномочий по предоставлению услуг в сфере культуры на 2017-2020 годы»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714033063874884E-2"/>
          <c:y val="0.19960479140804047"/>
          <c:w val="0.69289106829351865"/>
          <c:h val="0.77564151405432602"/>
        </c:manualLayout>
      </c:layout>
      <c:pie3DChart>
        <c:varyColors val="1"/>
        <c:ser>
          <c:idx val="0"/>
          <c:order val="0"/>
          <c:tx>
            <c:strRef>
              <c:f>'Исполнение 2017'!$A$10</c:f>
              <c:strCache>
                <c:ptCount val="1"/>
                <c:pt idx="0">
                  <c:v>МКУ "Комитет по культуре"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'Исполнение 2017'!$B$9:$E$9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2017'!$B$10:$E$10</c:f>
              <c:numCache>
                <c:formatCode>General</c:formatCode>
                <c:ptCount val="4"/>
                <c:pt idx="2">
                  <c:v>10140.700000000004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499015702576865"/>
          <c:y val="0.82072920804833738"/>
          <c:w val="0.1896731682699935"/>
          <c:h val="4.804449356988676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Лист8!$A$2</c:f>
              <c:strCache>
                <c:ptCount val="1"/>
                <c:pt idx="0">
                  <c:v>Культура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Лист8!$B$1:$D$1</c:f>
              <c:strCache>
                <c:ptCount val="3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(план)</c:v>
                </c:pt>
              </c:strCache>
            </c:strRef>
          </c:cat>
          <c:val>
            <c:numRef>
              <c:f>Лист8!$B$2:$D$2</c:f>
              <c:numCache>
                <c:formatCode>General</c:formatCode>
                <c:ptCount val="3"/>
                <c:pt idx="0">
                  <c:v>21322.799999999996</c:v>
                </c:pt>
                <c:pt idx="1">
                  <c:v>25709.1</c:v>
                </c:pt>
                <c:pt idx="2">
                  <c:v>32447.3</c:v>
                </c:pt>
              </c:numCache>
            </c:numRef>
          </c:val>
        </c:ser>
        <c:ser>
          <c:idx val="1"/>
          <c:order val="1"/>
          <c:tx>
            <c:strRef>
              <c:f>Лист8!$A$3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Лист8!$B$1:$D$1</c:f>
              <c:strCache>
                <c:ptCount val="3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(план)</c:v>
                </c:pt>
              </c:strCache>
            </c:strRef>
          </c:cat>
          <c:val>
            <c:numRef>
              <c:f>Лист8!$B$3:$D$3</c:f>
              <c:numCache>
                <c:formatCode>General</c:formatCode>
                <c:ptCount val="3"/>
                <c:pt idx="0">
                  <c:v>22801.4</c:v>
                </c:pt>
                <c:pt idx="1">
                  <c:v>29951</c:v>
                </c:pt>
                <c:pt idx="2">
                  <c:v>34355</c:v>
                </c:pt>
              </c:numCache>
            </c:numRef>
          </c:val>
        </c:ser>
        <c:shape val="box"/>
        <c:axId val="62473344"/>
        <c:axId val="62474880"/>
        <c:axId val="0"/>
      </c:bar3DChart>
      <c:catAx>
        <c:axId val="62473344"/>
        <c:scaling>
          <c:orientation val="minMax"/>
        </c:scaling>
        <c:axPos val="b"/>
        <c:tickLblPos val="nextTo"/>
        <c:crossAx val="62474880"/>
        <c:crosses val="autoZero"/>
        <c:auto val="1"/>
        <c:lblAlgn val="ctr"/>
        <c:lblOffset val="100"/>
      </c:catAx>
      <c:valAx>
        <c:axId val="62474880"/>
        <c:scaling>
          <c:orientation val="minMax"/>
        </c:scaling>
        <c:axPos val="l"/>
        <c:majorGridlines/>
        <c:numFmt formatCode="General" sourceLinked="1"/>
        <c:tickLblPos val="nextTo"/>
        <c:crossAx val="6247334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'пр.3 (доходы)  (2)'!$A$5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showVal val="1"/>
          </c:dLbls>
          <c:cat>
            <c:strRef>
              <c:f>'пр.3 (доходы)  (2)'!$B$4:$C$4</c:f>
              <c:strCache>
                <c:ptCount val="2"/>
                <c:pt idx="0">
                  <c:v>План на 2017 г.</c:v>
                </c:pt>
                <c:pt idx="1">
                  <c:v>Факт на 2017 г.</c:v>
                </c:pt>
              </c:strCache>
            </c:strRef>
          </c:cat>
          <c:val>
            <c:numRef>
              <c:f>'пр.3 (доходы)  (2)'!$B$5:$C$5</c:f>
              <c:numCache>
                <c:formatCode>0.0</c:formatCode>
                <c:ptCount val="2"/>
                <c:pt idx="0">
                  <c:v>704938.4</c:v>
                </c:pt>
                <c:pt idx="1">
                  <c:v>707516.8</c:v>
                </c:pt>
              </c:numCache>
            </c:numRef>
          </c:val>
        </c:ser>
        <c:ser>
          <c:idx val="1"/>
          <c:order val="1"/>
          <c:tx>
            <c:strRef>
              <c:f>'пр.3 (доходы)  (2)'!$A$6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howVal val="1"/>
          </c:dLbls>
          <c:cat>
            <c:strRef>
              <c:f>'пр.3 (доходы)  (2)'!$B$4:$C$4</c:f>
              <c:strCache>
                <c:ptCount val="2"/>
                <c:pt idx="0">
                  <c:v>План на 2017 г.</c:v>
                </c:pt>
                <c:pt idx="1">
                  <c:v>Факт на 2017 г.</c:v>
                </c:pt>
              </c:strCache>
            </c:strRef>
          </c:cat>
          <c:val>
            <c:numRef>
              <c:f>'пр.3 (доходы)  (2)'!$B$6:$C$6</c:f>
              <c:numCache>
                <c:formatCode>0.0</c:formatCode>
                <c:ptCount val="2"/>
                <c:pt idx="0">
                  <c:v>105234.1</c:v>
                </c:pt>
                <c:pt idx="1">
                  <c:v>118973</c:v>
                </c:pt>
              </c:numCache>
            </c:numRef>
          </c:val>
        </c:ser>
        <c:ser>
          <c:idx val="2"/>
          <c:order val="2"/>
          <c:tx>
            <c:strRef>
              <c:f>'пр.3 (доходы)  (2)'!$A$7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'пр.3 (доходы)  (2)'!$B$4:$C$4</c:f>
              <c:strCache>
                <c:ptCount val="2"/>
                <c:pt idx="0">
                  <c:v>План на 2017 г.</c:v>
                </c:pt>
                <c:pt idx="1">
                  <c:v>Факт на 2017 г.</c:v>
                </c:pt>
              </c:strCache>
            </c:strRef>
          </c:cat>
          <c:val>
            <c:numRef>
              <c:f>'пр.3 (доходы)  (2)'!$B$7:$C$7</c:f>
              <c:numCache>
                <c:formatCode>#,##0.0</c:formatCode>
                <c:ptCount val="2"/>
                <c:pt idx="0">
                  <c:v>87129.2</c:v>
                </c:pt>
                <c:pt idx="1">
                  <c:v>101829.3</c:v>
                </c:pt>
              </c:numCache>
            </c:numRef>
          </c:val>
        </c:ser>
        <c:axId val="59741312"/>
        <c:axId val="59742848"/>
      </c:barChart>
      <c:catAx>
        <c:axId val="59741312"/>
        <c:scaling>
          <c:orientation val="minMax"/>
        </c:scaling>
        <c:axPos val="b"/>
        <c:tickLblPos val="nextTo"/>
        <c:crossAx val="59742848"/>
        <c:crosses val="autoZero"/>
        <c:auto val="1"/>
        <c:lblAlgn val="ctr"/>
        <c:lblOffset val="100"/>
      </c:catAx>
      <c:valAx>
        <c:axId val="59742848"/>
        <c:scaling>
          <c:orientation val="minMax"/>
        </c:scaling>
        <c:axPos val="l"/>
        <c:majorGridlines/>
        <c:numFmt formatCode="0.0" sourceLinked="1"/>
        <c:tickLblPos val="nextTo"/>
        <c:crossAx val="597413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55035050998372"/>
          <c:y val="3.3182503770739065E-2"/>
          <c:w val="0.7719775407820858"/>
          <c:h val="0.63762942711852222"/>
        </c:manualLayout>
      </c:layout>
      <c:bar3DChart>
        <c:barDir val="bar"/>
        <c:grouping val="clustered"/>
        <c:ser>
          <c:idx val="1"/>
          <c:order val="0"/>
          <c:tx>
            <c:strRef>
              <c:f>'[доходы ( бюджет для граждан).xls] (налог и неналог.доходы) '!$B$6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'!$C$6:$D$6</c:f>
              <c:numCache>
                <c:formatCode>#,##0.0</c:formatCode>
                <c:ptCount val="2"/>
                <c:pt idx="0">
                  <c:v>76644.100000000006</c:v>
                </c:pt>
                <c:pt idx="1">
                  <c:v>91118.399999999994</c:v>
                </c:pt>
              </c:numCache>
            </c:numRef>
          </c:val>
        </c:ser>
        <c:ser>
          <c:idx val="2"/>
          <c:order val="1"/>
          <c:tx>
            <c:strRef>
              <c:f>'[доходы ( бюджет для граждан).xls] (налог и неналог.доходы) '!$B$7</c:f>
              <c:strCache>
                <c:ptCount val="1"/>
                <c:pt idx="0">
                  <c:v>Доходы от уплаты акцизов 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'!$C$7:$D$7</c:f>
              <c:numCache>
                <c:formatCode>#,##0.0</c:formatCode>
                <c:ptCount val="2"/>
                <c:pt idx="0">
                  <c:v>1571.2</c:v>
                </c:pt>
                <c:pt idx="1">
                  <c:v>1687.7</c:v>
                </c:pt>
              </c:numCache>
            </c:numRef>
          </c:val>
        </c:ser>
        <c:ser>
          <c:idx val="3"/>
          <c:order val="2"/>
          <c:tx>
            <c:strRef>
              <c:f>'[доходы ( бюджет для граждан).xls] (налог и неналог.доходы) '!$B$8</c:f>
              <c:strCache>
                <c:ptCount val="1"/>
                <c:pt idx="0">
                  <c:v>Налог, взимаемый в связи с применением упрощеной системы налогооблажения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'!$C$8:$D$8</c:f>
              <c:numCache>
                <c:formatCode>#,##0.0</c:formatCode>
                <c:ptCount val="2"/>
                <c:pt idx="0">
                  <c:v>1466.4</c:v>
                </c:pt>
                <c:pt idx="1">
                  <c:v>1472.9</c:v>
                </c:pt>
              </c:numCache>
            </c:numRef>
          </c:val>
        </c:ser>
        <c:ser>
          <c:idx val="4"/>
          <c:order val="3"/>
          <c:tx>
            <c:strRef>
              <c:f>'[доходы ( бюджет для граждан).xls] (налог и неналог.доходы) '!$B$9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'!$C$9:$D$9</c:f>
              <c:numCache>
                <c:formatCode>#,##0.0</c:formatCode>
                <c:ptCount val="2"/>
                <c:pt idx="0">
                  <c:v>3700</c:v>
                </c:pt>
                <c:pt idx="1">
                  <c:v>3730.1</c:v>
                </c:pt>
              </c:numCache>
            </c:numRef>
          </c:val>
        </c:ser>
        <c:ser>
          <c:idx val="5"/>
          <c:order val="4"/>
          <c:tx>
            <c:strRef>
              <c:f>'[доходы ( бюджет для граждан).xls] (налог и неналог.доходы) '!$B$10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'!$C$10:$D$10</c:f>
              <c:numCache>
                <c:formatCode>#,##0.0</c:formatCode>
                <c:ptCount val="2"/>
                <c:pt idx="0">
                  <c:v>1128.3</c:v>
                </c:pt>
                <c:pt idx="1">
                  <c:v>1187.2</c:v>
                </c:pt>
              </c:numCache>
            </c:numRef>
          </c:val>
        </c:ser>
        <c:ser>
          <c:idx val="7"/>
          <c:order val="5"/>
          <c:tx>
            <c:strRef>
              <c:f>'[доходы ( бюджет для граждан).xls] (налог и неналог.доходы) '!$B$12</c:f>
              <c:strCache>
                <c:ptCount val="1"/>
                <c:pt idx="0">
                  <c:v>Госпошлина</c:v>
                </c:pt>
              </c:strCache>
            </c:strRef>
          </c:tx>
          <c:dLbls>
            <c:showVal val="1"/>
          </c:dLbls>
          <c:cat>
            <c:strRef>
              <c:f>'[доходы ( бюджет для граждан).xls] (налог и неналог.доходы) '!$C$4:$D$4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'[доходы ( бюджет для граждан).xls] (налог и неналог.доходы) '!$C$12:$D$12</c:f>
              <c:numCache>
                <c:formatCode>#,##0.0</c:formatCode>
                <c:ptCount val="2"/>
                <c:pt idx="0">
                  <c:v>2606</c:v>
                </c:pt>
                <c:pt idx="1">
                  <c:v>2619.8000000000002</c:v>
                </c:pt>
              </c:numCache>
            </c:numRef>
          </c:val>
        </c:ser>
        <c:shape val="cylinder"/>
        <c:axId val="60208640"/>
        <c:axId val="60210176"/>
        <c:axId val="0"/>
      </c:bar3DChart>
      <c:catAx>
        <c:axId val="60208640"/>
        <c:scaling>
          <c:orientation val="minMax"/>
        </c:scaling>
        <c:axPos val="l"/>
        <c:numFmt formatCode="General" sourceLinked="1"/>
        <c:tickLblPos val="nextTo"/>
        <c:crossAx val="60210176"/>
        <c:crosses val="autoZero"/>
        <c:auto val="1"/>
        <c:lblAlgn val="ctr"/>
        <c:lblOffset val="100"/>
      </c:catAx>
      <c:valAx>
        <c:axId val="60210176"/>
        <c:scaling>
          <c:orientation val="minMax"/>
        </c:scaling>
        <c:axPos val="b"/>
        <c:majorGridlines/>
        <c:numFmt formatCode="#,##0.0" sourceLinked="1"/>
        <c:tickLblPos val="nextTo"/>
        <c:crossAx val="602086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012985218952894E-2"/>
          <c:y val="0.75277011260600801"/>
          <c:w val="0.91478394805912411"/>
          <c:h val="0.22913027654262691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1"/>
          <c:order val="0"/>
          <c:tx>
            <c:strRef>
              <c:f>'пр.3 (неналог. доходы)'!$A$6</c:f>
              <c:strCache>
                <c:ptCount val="1"/>
                <c:pt idx="0">
                  <c:v>Аренда земли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доходы)'!$B$6:$C$6</c:f>
              <c:numCache>
                <c:formatCode>#,##0.0</c:formatCode>
                <c:ptCount val="2"/>
                <c:pt idx="0">
                  <c:v>7855.2</c:v>
                </c:pt>
                <c:pt idx="1">
                  <c:v>7469.2</c:v>
                </c:pt>
              </c:numCache>
            </c:numRef>
          </c:val>
        </c:ser>
        <c:ser>
          <c:idx val="2"/>
          <c:order val="1"/>
          <c:tx>
            <c:strRef>
              <c:f>'пр.3 (неналог. доходы)'!$A$7</c:f>
              <c:strCache>
                <c:ptCount val="1"/>
                <c:pt idx="0">
                  <c:v>Аренда имущества</c:v>
                </c:pt>
              </c:strCache>
            </c:strRef>
          </c:tx>
          <c:dLbls>
            <c:showVal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доходы)'!$B$7:$C$7</c:f>
              <c:numCache>
                <c:formatCode>#,##0.0</c:formatCode>
                <c:ptCount val="2"/>
                <c:pt idx="0">
                  <c:v>136.80000000000001</c:v>
                </c:pt>
                <c:pt idx="1">
                  <c:v>209.4</c:v>
                </c:pt>
              </c:numCache>
            </c:numRef>
          </c:val>
        </c:ser>
        <c:ser>
          <c:idx val="3"/>
          <c:order val="2"/>
          <c:tx>
            <c:strRef>
              <c:f>'пр.3 (неналог. доходы)'!$A$8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dLbls>
            <c:showVal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доходы)'!$B$8:$C$8</c:f>
              <c:numCache>
                <c:formatCode>#,##0.0</c:formatCode>
                <c:ptCount val="2"/>
                <c:pt idx="0">
                  <c:v>6432.7</c:v>
                </c:pt>
                <c:pt idx="1">
                  <c:v>6564.8</c:v>
                </c:pt>
              </c:numCache>
            </c:numRef>
          </c:val>
        </c:ser>
        <c:ser>
          <c:idx val="4"/>
          <c:order val="3"/>
          <c:tx>
            <c:strRef>
              <c:f>'пр.3 (неналог. доходы)'!$A$9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dLbls>
            <c:showVal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доходы)'!$B$9:$C$9</c:f>
              <c:numCache>
                <c:formatCode>#,##0.0</c:formatCode>
                <c:ptCount val="2"/>
                <c:pt idx="0">
                  <c:v>83.2</c:v>
                </c:pt>
                <c:pt idx="1">
                  <c:v>83.2</c:v>
                </c:pt>
              </c:numCache>
            </c:numRef>
          </c:val>
        </c:ser>
        <c:ser>
          <c:idx val="5"/>
          <c:order val="4"/>
          <c:tx>
            <c:strRef>
              <c:f>'пр.3 (неналог. доходы)'!$A$10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dLbls>
            <c:showVal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доходы)'!$B$10:$C$10</c:f>
              <c:numCache>
                <c:formatCode>#,##0.0</c:formatCode>
                <c:ptCount val="2"/>
                <c:pt idx="0">
                  <c:v>623.20000000000005</c:v>
                </c:pt>
                <c:pt idx="1">
                  <c:v>623.20000000000005</c:v>
                </c:pt>
              </c:numCache>
            </c:numRef>
          </c:val>
        </c:ser>
        <c:ser>
          <c:idx val="6"/>
          <c:order val="5"/>
          <c:tx>
            <c:strRef>
              <c:f>'пр.3 (неналог. доходы)'!$A$11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dLbls>
            <c:showVal val="1"/>
          </c:dLbls>
          <c:cat>
            <c:strRef>
              <c:f>'пр.3 (неналог. доходы)'!$B$4:$C$4</c:f>
              <c:strCache>
                <c:ptCount val="2"/>
                <c:pt idx="0">
                  <c:v>План на 2017 год</c:v>
                </c:pt>
                <c:pt idx="1">
                  <c:v>Факт на 2017 год</c:v>
                </c:pt>
              </c:strCache>
            </c:strRef>
          </c:cat>
          <c:val>
            <c:numRef>
              <c:f>'пр.3 (неналог. доходы)'!$B$11:$C$11</c:f>
              <c:numCache>
                <c:formatCode>#,##0.0</c:formatCode>
                <c:ptCount val="2"/>
                <c:pt idx="0">
                  <c:v>2973.8</c:v>
                </c:pt>
                <c:pt idx="1">
                  <c:v>2193.9</c:v>
                </c:pt>
              </c:numCache>
            </c:numRef>
          </c:val>
        </c:ser>
        <c:axId val="60548224"/>
        <c:axId val="60549760"/>
      </c:barChart>
      <c:catAx>
        <c:axId val="60548224"/>
        <c:scaling>
          <c:orientation val="minMax"/>
        </c:scaling>
        <c:axPos val="b"/>
        <c:tickLblPos val="nextTo"/>
        <c:crossAx val="60549760"/>
        <c:crosses val="autoZero"/>
        <c:auto val="1"/>
        <c:lblAlgn val="ctr"/>
        <c:lblOffset val="100"/>
      </c:catAx>
      <c:valAx>
        <c:axId val="60549760"/>
        <c:scaling>
          <c:orientation val="minMax"/>
        </c:scaling>
        <c:axPos val="l"/>
        <c:majorGridlines/>
        <c:numFmt formatCode="#,##0.0" sourceLinked="1"/>
        <c:tickLblPos val="nextTo"/>
        <c:crossAx val="605482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22047244094583"/>
          <c:y val="2.7566653659040138E-2"/>
          <c:w val="0.88180421891708205"/>
          <c:h val="0.62301943245562696"/>
        </c:manualLayout>
      </c:layout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«Повышение эффективности механизмов управления социально – экономическим развитием в муниципальном образовании «Аларский район» на 2017 – 2021 годы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Лист2!$B$2:$C$2</c:f>
              <c:numCache>
                <c:formatCode>General</c:formatCode>
                <c:ptCount val="2"/>
                <c:pt idx="0" formatCode="#,##0.00">
                  <c:v>151013.20000000001</c:v>
                </c:pt>
                <c:pt idx="1">
                  <c:v>149714.9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«Развитие коммунальной инфраструктуры, строительства, объектов капитального строительства и дорожной инфраструктуры муниципального образования «Аларский район» на 2015 – 2017г и на период до 2020 года».</c:v>
                </c:pt>
              </c:strCache>
            </c:strRef>
          </c:tx>
          <c:dLbls>
            <c:dLbl>
              <c:idx val="2"/>
              <c:layout>
                <c:manualLayout>
                  <c:x val="3.086419753086456E-3"/>
                  <c:y val="-2.339164914441819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Лист2!$B$3:$C$3</c:f>
              <c:numCache>
                <c:formatCode>#,##0.00</c:formatCode>
                <c:ptCount val="2"/>
                <c:pt idx="0">
                  <c:v>25363.599999999959</c:v>
                </c:pt>
                <c:pt idx="1">
                  <c:v>23679.4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«Развитие физической культуры, спорта и молодежной политики в Аларском районе на 2017 – 2021 годы».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Лист2!$B$4:$C$4</c:f>
              <c:numCache>
                <c:formatCode>#,##0.00</c:formatCode>
                <c:ptCount val="2"/>
                <c:pt idx="0">
                  <c:v>2090.5</c:v>
                </c:pt>
                <c:pt idx="1">
                  <c:v>2085.4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«Развитие культуры в муниципальном образовании «Аларский район» на 2017 – 2019 гг».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Лист2!$B$5:$C$5</c:f>
              <c:numCache>
                <c:formatCode>General</c:formatCode>
                <c:ptCount val="2"/>
                <c:pt idx="0" formatCode="#,##0.00">
                  <c:v>39235.199999999997</c:v>
                </c:pt>
                <c:pt idx="1">
                  <c:v>38348.300000000003</c:v>
                </c:pt>
              </c:numCache>
            </c:numRef>
          </c:val>
        </c:ser>
        <c:ser>
          <c:idx val="4"/>
          <c:order val="4"/>
          <c:tx>
            <c:strRef>
              <c:f>Лист2!$A$6</c:f>
              <c:strCache>
                <c:ptCount val="1"/>
                <c:pt idx="0">
                  <c:v>«Развитие системы  образования в Аларском районе на 2017 – 2019 гг.»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Лист2!$B$1:$C$1</c:f>
              <c:strCache>
                <c:ptCount val="2"/>
                <c:pt idx="0">
                  <c:v>План 2017 год</c:v>
                </c:pt>
                <c:pt idx="1">
                  <c:v>Факт 2017 год</c:v>
                </c:pt>
              </c:strCache>
            </c:strRef>
          </c:cat>
          <c:val>
            <c:numRef>
              <c:f>Лист2!$B$6:$C$6</c:f>
              <c:numCache>
                <c:formatCode>#,##0.00</c:formatCode>
                <c:ptCount val="2"/>
                <c:pt idx="0">
                  <c:v>487537.2</c:v>
                </c:pt>
                <c:pt idx="1">
                  <c:v>474483.3</c:v>
                </c:pt>
              </c:numCache>
            </c:numRef>
          </c:val>
        </c:ser>
        <c:axId val="47812992"/>
        <c:axId val="47814528"/>
      </c:barChart>
      <c:catAx>
        <c:axId val="4781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solidFill>
                  <a:srgbClr val="0070C0"/>
                </a:solidFill>
              </a:defRPr>
            </a:pPr>
            <a:endParaRPr lang="ru-RU"/>
          </a:p>
        </c:txPr>
        <c:crossAx val="47814528"/>
        <c:crosses val="autoZero"/>
        <c:auto val="1"/>
        <c:lblAlgn val="ctr"/>
        <c:lblOffset val="100"/>
      </c:catAx>
      <c:valAx>
        <c:axId val="47814528"/>
        <c:scaling>
          <c:orientation val="minMax"/>
        </c:scaling>
        <c:axPos val="l"/>
        <c:majorGridlines/>
        <c:numFmt formatCode="#,##0.00" sourceLinked="1"/>
        <c:tickLblPos val="nextTo"/>
        <c:crossAx val="4781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216196642370988E-3"/>
          <c:y val="0.7223346236606627"/>
          <c:w val="0.96315621756349634"/>
          <c:h val="0.27766535676546927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Лист7!$A$2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Лист7!$B$1:$D$1</c:f>
              <c:strCache>
                <c:ptCount val="3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(план)</c:v>
                </c:pt>
              </c:strCache>
            </c:strRef>
          </c:cat>
          <c:val>
            <c:numRef>
              <c:f>Лист7!$B$2:$D$2</c:f>
              <c:numCache>
                <c:formatCode>General</c:formatCode>
                <c:ptCount val="3"/>
                <c:pt idx="0">
                  <c:v>29559</c:v>
                </c:pt>
                <c:pt idx="1">
                  <c:v>30345</c:v>
                </c:pt>
                <c:pt idx="2">
                  <c:v>33942</c:v>
                </c:pt>
              </c:numCache>
            </c:numRef>
          </c:val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Лист7!$B$1:$D$1</c:f>
              <c:strCache>
                <c:ptCount val="3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(план)</c:v>
                </c:pt>
              </c:strCache>
            </c:strRef>
          </c:cat>
          <c:val>
            <c:numRef>
              <c:f>Лист7!$B$3:$D$3</c:f>
              <c:numCache>
                <c:formatCode>General</c:formatCode>
                <c:ptCount val="3"/>
                <c:pt idx="0">
                  <c:v>24130</c:v>
                </c:pt>
                <c:pt idx="1">
                  <c:v>24917</c:v>
                </c:pt>
                <c:pt idx="2">
                  <c:v>29958</c:v>
                </c:pt>
              </c:numCache>
            </c:numRef>
          </c:val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Лист7!$B$1:$D$1</c:f>
              <c:strCache>
                <c:ptCount val="3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(план)</c:v>
                </c:pt>
              </c:strCache>
            </c:strRef>
          </c:cat>
          <c:val>
            <c:numRef>
              <c:f>Лист7!$B$4:$D$4</c:f>
              <c:numCache>
                <c:formatCode>General</c:formatCode>
                <c:ptCount val="3"/>
                <c:pt idx="0">
                  <c:v>22903</c:v>
                </c:pt>
                <c:pt idx="1">
                  <c:v>30137</c:v>
                </c:pt>
                <c:pt idx="2">
                  <c:v>34355</c:v>
                </c:pt>
              </c:numCache>
            </c:numRef>
          </c:val>
        </c:ser>
        <c:shape val="box"/>
        <c:axId val="60654720"/>
        <c:axId val="60656256"/>
        <c:axId val="0"/>
      </c:bar3DChart>
      <c:catAx>
        <c:axId val="60654720"/>
        <c:scaling>
          <c:orientation val="minMax"/>
        </c:scaling>
        <c:axPos val="b"/>
        <c:tickLblPos val="nextTo"/>
        <c:crossAx val="60656256"/>
        <c:crosses val="autoZero"/>
        <c:auto val="1"/>
        <c:lblAlgn val="ctr"/>
        <c:lblOffset val="100"/>
      </c:catAx>
      <c:valAx>
        <c:axId val="60656256"/>
        <c:scaling>
          <c:orientation val="minMax"/>
        </c:scaling>
        <c:axPos val="l"/>
        <c:majorGridlines/>
        <c:numFmt formatCode="General" sourceLinked="1"/>
        <c:tickLblPos val="nextTo"/>
        <c:crossAx val="606547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0484171322160211E-2"/>
          <c:y val="0.13058419243986291"/>
          <c:w val="0.54794322497397363"/>
          <c:h val="0.84421534936998854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'Расходы 2017'!$A$2:$A$12</c:f>
              <c:strCache>
                <c:ptCount val="11"/>
                <c:pt idx="0">
                  <c:v>Заработная плата и начисления на выплаты по оплате труда</c:v>
                </c:pt>
                <c:pt idx="1">
                  <c:v>Прочие выплаты</c:v>
                </c:pt>
                <c:pt idx="2">
                  <c:v>Услуги связи</c:v>
                </c:pt>
                <c:pt idx="3">
                  <c:v>Транспортные услуги</c:v>
                </c:pt>
                <c:pt idx="4">
                  <c:v>Коммунальные услуги</c:v>
                </c:pt>
                <c:pt idx="5">
                  <c:v>Работы, услуги по содержанию имущества</c:v>
                </c:pt>
                <c:pt idx="6">
                  <c:v>Прочие работы,услуги</c:v>
                </c:pt>
                <c:pt idx="7">
                  <c:v>Прочие расходы</c:v>
                </c:pt>
                <c:pt idx="8">
                  <c:v>Налоги</c:v>
                </c:pt>
                <c:pt idx="9">
                  <c:v>Увеличение стоимости основных средств</c:v>
                </c:pt>
                <c:pt idx="10">
                  <c:v>Увеличение стоимости материальных запасов</c:v>
                </c:pt>
              </c:strCache>
            </c:strRef>
          </c:cat>
          <c:val>
            <c:numRef>
              <c:f>'Расходы 2017'!$B$2:$B$12</c:f>
              <c:numCache>
                <c:formatCode>General</c:formatCode>
                <c:ptCount val="11"/>
                <c:pt idx="0">
                  <c:v>32027643.740000002</c:v>
                </c:pt>
                <c:pt idx="1">
                  <c:v>78530</c:v>
                </c:pt>
                <c:pt idx="2">
                  <c:v>260315.26</c:v>
                </c:pt>
                <c:pt idx="3">
                  <c:v>11321.8</c:v>
                </c:pt>
                <c:pt idx="4">
                  <c:v>2743077.19</c:v>
                </c:pt>
                <c:pt idx="5">
                  <c:v>203583.44</c:v>
                </c:pt>
                <c:pt idx="6">
                  <c:v>869756.34000000043</c:v>
                </c:pt>
                <c:pt idx="7" formatCode="0.00">
                  <c:v>247550</c:v>
                </c:pt>
                <c:pt idx="8" formatCode="0.00">
                  <c:v>83823.25</c:v>
                </c:pt>
                <c:pt idx="9" formatCode="0.00">
                  <c:v>1278604</c:v>
                </c:pt>
                <c:pt idx="10">
                  <c:v>855386.33000000042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u="none" strike="noStrike" baseline="0" dirty="0" smtClean="0"/>
              <a:t>1. Муниципальная подпрограмма «Повышение доступности и качества муниципальных услуг в сфере культурного досуга населения  </a:t>
            </a:r>
            <a:r>
              <a:rPr lang="ru-RU" sz="1800" b="1" i="0" u="none" strike="noStrike" baseline="0" dirty="0" err="1" smtClean="0"/>
              <a:t>Аларского</a:t>
            </a:r>
            <a:r>
              <a:rPr lang="ru-RU" sz="1800" b="1" i="0" u="none" strike="noStrike" baseline="0" dirty="0" smtClean="0"/>
              <a:t> района на 2017-2020 годы»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7909361167577897E-2"/>
          <c:y val="0.29397986132497461"/>
          <c:w val="0.6472108283332616"/>
          <c:h val="0.62797950670511726"/>
        </c:manualLayout>
      </c:layout>
      <c:pie3DChart>
        <c:varyColors val="1"/>
        <c:ser>
          <c:idx val="0"/>
          <c:order val="0"/>
          <c:tx>
            <c:strRef>
              <c:f>'Исполнение 2017'!$B$2</c:f>
              <c:strCache>
                <c:ptCount val="1"/>
                <c:pt idx="0">
                  <c:v>Муниципальная подпрограмма «Повышение доступности и качества муниципальных услуг в сфере культурного досуга населения  Аларского района на 2017-2020 годы»</c:v>
                </c:pt>
              </c:strCache>
            </c:strRef>
          </c:tx>
          <c:dLbls>
            <c:dLbl>
              <c:idx val="0"/>
              <c:layout>
                <c:manualLayout>
                  <c:x val="-9.1240070131881068E-3"/>
                  <c:y val="-3.2234944987261836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4.7740982743123522E-2"/>
                  <c:y val="-6.3630934050039029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-4.4371752684743172E-2"/>
                  <c:y val="-8.9268269921703697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'Исполнение 2017'!$C$1:$F$1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2017'!$C$2:$F$2</c:f>
              <c:numCache>
                <c:formatCode>0.0</c:formatCode>
                <c:ptCount val="4"/>
                <c:pt idx="0">
                  <c:v>140</c:v>
                </c:pt>
                <c:pt idx="1">
                  <c:v>103.3</c:v>
                </c:pt>
                <c:pt idx="2">
                  <c:v>6451.7</c:v>
                </c:pt>
                <c:pt idx="3">
                  <c:v>174.7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224297287067063"/>
          <c:y val="0.41028285599634284"/>
          <c:w val="0.2690850011050584"/>
          <c:h val="0.31004078128353824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i="0" u="none" strike="noStrike" baseline="0" dirty="0" smtClean="0"/>
              <a:t>2. Муниципальная  подпрограмма  «Совершенствование и модернизация деятельности МБУК «МЦБ им. А. В. Вампилова»  на  2017 – 2020 годы»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7909361167577897E-2"/>
          <c:y val="0.29397986132497494"/>
          <c:w val="0.6472108283332616"/>
          <c:h val="0.62797950670511771"/>
        </c:manualLayout>
      </c:layout>
      <c:pie3DChart>
        <c:varyColors val="1"/>
        <c:ser>
          <c:idx val="1"/>
          <c:order val="1"/>
          <c:tx>
            <c:strRef>
              <c:f>'Исполнение 2017'!$A$4</c:f>
              <c:strCache>
                <c:ptCount val="1"/>
                <c:pt idx="0">
                  <c:v>МБУК МЦБ им.А.В.Вампилова</c:v>
                </c:pt>
              </c:strCache>
            </c:strRef>
          </c:tx>
          <c:dLbls>
            <c:dLbl>
              <c:idx val="0"/>
              <c:layout>
                <c:manualLayout>
                  <c:x val="3.6235783027121792E-3"/>
                  <c:y val="-3.2436612538096425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4.0368875765529305E-2"/>
                  <c:y val="-1.8483167318939765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-4.8844816272965746E-2"/>
                  <c:y val="-2.0550344388444382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multiLvlStrRef>
              <c:f>'Исполнение 2017'!#ССЫЛКА!</c:f>
            </c:multiLvlStrRef>
          </c:cat>
          <c:val>
            <c:numRef>
              <c:f>'Исполнение 2017'!$B$4:$E$4</c:f>
              <c:numCache>
                <c:formatCode>General</c:formatCode>
                <c:ptCount val="4"/>
                <c:pt idx="0">
                  <c:v>22.5</c:v>
                </c:pt>
                <c:pt idx="1">
                  <c:v>114.8</c:v>
                </c:pt>
                <c:pt idx="2">
                  <c:v>7672.2</c:v>
                </c:pt>
                <c:pt idx="3">
                  <c:v>59.3</c:v>
                </c:pt>
              </c:numCache>
            </c:numRef>
          </c:val>
        </c:ser>
        <c:ser>
          <c:idx val="0"/>
          <c:order val="0"/>
          <c:tx>
            <c:strRef>
              <c:f>'Исполнение 2017'!$A$2</c:f>
              <c:strCache>
                <c:ptCount val="1"/>
                <c:pt idx="0">
                  <c:v>МБУК МКЦД</c:v>
                </c:pt>
              </c:strCache>
            </c:strRef>
          </c:tx>
          <c:dLbls>
            <c:dLbl>
              <c:idx val="0"/>
              <c:layout>
                <c:manualLayout>
                  <c:x val="-9.1240070131881068E-3"/>
                  <c:y val="-3.223494498726185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2.3080599300087365E-2"/>
                  <c:y val="-9.4445538057742778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1.9223097112860923E-2"/>
                  <c:y val="-9.1638597258676263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'Исполнение 2017'!$B$1:$E$1</c:f>
              <c:strCache>
                <c:ptCount val="4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  <c:pt idx="3">
                  <c:v>Средства от оказания платных услуг</c:v>
                </c:pt>
              </c:strCache>
            </c:strRef>
          </c:cat>
          <c:val>
            <c:numRef>
              <c:f>'Исполнение 2017'!$B$2:$E$2</c:f>
              <c:numCache>
                <c:formatCode>General</c:formatCode>
                <c:ptCount val="4"/>
                <c:pt idx="0">
                  <c:v>140</c:v>
                </c:pt>
                <c:pt idx="1">
                  <c:v>103.3</c:v>
                </c:pt>
                <c:pt idx="2">
                  <c:v>6451.7</c:v>
                </c:pt>
                <c:pt idx="3">
                  <c:v>174.7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47987751531456"/>
          <c:y val="0.7890950387099257"/>
          <c:w val="0.33002012248469104"/>
          <c:h val="0.1765362706563080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28278-001B-4560-B3B5-77CF85A2E70F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 phldr="1"/>
      <dgm:spPr/>
    </dgm:pt>
    <dgm:pt modelId="{4585AB09-96B9-4FA4-8561-B99D393AC320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Бюджет МО "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Аларский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район"</a:t>
          </a:r>
        </a:p>
      </dgm:t>
    </dgm:pt>
    <dgm:pt modelId="{E87DAF1F-C254-4122-8988-1B5461A7E156}" type="parTrans" cxnId="{D40DE9B7-0C1E-4F1B-9F74-A4C072F43194}">
      <dgm:prSet/>
      <dgm:spPr/>
      <dgm:t>
        <a:bodyPr/>
        <a:lstStyle/>
        <a:p>
          <a:endParaRPr lang="ru-RU"/>
        </a:p>
      </dgm:t>
    </dgm:pt>
    <dgm:pt modelId="{1DC17197-BC80-4E6D-BB79-1E8A876FF242}" type="sibTrans" cxnId="{D40DE9B7-0C1E-4F1B-9F74-A4C072F43194}">
      <dgm:prSet/>
      <dgm:spPr/>
      <dgm:t>
        <a:bodyPr/>
        <a:lstStyle/>
        <a:p>
          <a:endParaRPr lang="ru-RU"/>
        </a:p>
      </dgm:t>
    </dgm:pt>
    <dgm:pt modelId="{95DF23BC-0132-466A-91DD-4F4CA5EF91CE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Прогноз социально-экономического развития МО "</a:t>
          </a:r>
          <a:r>
            <a:rPr kumimoji="0" lang="ru-RU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Аларский</a:t>
          </a: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район"</a:t>
          </a:r>
        </a:p>
      </dgm:t>
    </dgm:pt>
    <dgm:pt modelId="{D49D89BA-E8EA-4250-869F-2109830246C5}" type="parTrans" cxnId="{E418744F-40E9-4A70-B971-2FE131A1CB01}">
      <dgm:prSet/>
      <dgm:spPr/>
      <dgm:t>
        <a:bodyPr/>
        <a:lstStyle/>
        <a:p>
          <a:endParaRPr lang="ru-RU"/>
        </a:p>
      </dgm:t>
    </dgm:pt>
    <dgm:pt modelId="{D66F9ABC-E8F7-4CDF-857F-243681075AA8}" type="sibTrans" cxnId="{E418744F-40E9-4A70-B971-2FE131A1CB01}">
      <dgm:prSet/>
      <dgm:spPr/>
      <dgm:t>
        <a:bodyPr/>
        <a:lstStyle/>
        <a:p>
          <a:endParaRPr lang="ru-RU"/>
        </a:p>
      </dgm:t>
    </dgm:pt>
    <dgm:pt modelId="{DE9FF392-9284-431A-B534-21707EE0E67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Муниципальные программы (подпрограммы)</a:t>
          </a:r>
        </a:p>
      </dgm:t>
    </dgm:pt>
    <dgm:pt modelId="{16F90C31-1EDB-4F90-9AC6-6C17E4B408DC}" type="parTrans" cxnId="{6446C168-A7C1-443B-B998-E0E962E6B540}">
      <dgm:prSet/>
      <dgm:spPr/>
      <dgm:t>
        <a:bodyPr/>
        <a:lstStyle/>
        <a:p>
          <a:endParaRPr lang="ru-RU"/>
        </a:p>
      </dgm:t>
    </dgm:pt>
    <dgm:pt modelId="{02BEBECD-C6FB-4C30-AEA5-E1141FF6BAFB}" type="sibTrans" cxnId="{6446C168-A7C1-443B-B998-E0E962E6B540}">
      <dgm:prSet/>
      <dgm:spPr/>
      <dgm:t>
        <a:bodyPr/>
        <a:lstStyle/>
        <a:p>
          <a:endParaRPr lang="ru-RU"/>
        </a:p>
      </dgm:t>
    </dgm:pt>
    <dgm:pt modelId="{A6A07688-B7F3-4544-82E9-C6A5E904DBCB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Положения послания Президента РФ Федеральному Собранию РФ, определяющие бюджетные политику</a:t>
          </a:r>
        </a:p>
      </dgm:t>
    </dgm:pt>
    <dgm:pt modelId="{9E4346A8-2AF1-41EA-808F-C4ABA2065463}" type="parTrans" cxnId="{5F5D4691-76FD-4F66-9B2F-92594A83CA61}">
      <dgm:prSet/>
      <dgm:spPr/>
      <dgm:t>
        <a:bodyPr/>
        <a:lstStyle/>
        <a:p>
          <a:endParaRPr lang="ru-RU"/>
        </a:p>
      </dgm:t>
    </dgm:pt>
    <dgm:pt modelId="{7AC277B7-0DE0-4C41-9790-55FA663A70F1}" type="sibTrans" cxnId="{5F5D4691-76FD-4F66-9B2F-92594A83CA61}">
      <dgm:prSet/>
      <dgm:spPr/>
      <dgm:t>
        <a:bodyPr/>
        <a:lstStyle/>
        <a:p>
          <a:endParaRPr lang="ru-RU"/>
        </a:p>
      </dgm:t>
    </dgm:pt>
    <dgm:pt modelId="{8C7B594D-240E-47A5-8DC9-6925E95019E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Основные направления бюджетной и налоговой политики МО"</a:t>
          </a:r>
          <a:r>
            <a:rPr kumimoji="0" lang="ru-RU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Аларский</a:t>
          </a:r>
          <a:r>
            <a: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район"</a:t>
          </a:r>
        </a:p>
      </dgm:t>
    </dgm:pt>
    <dgm:pt modelId="{27AE6DC1-33BB-403C-8853-C307002FE8A5}" type="parTrans" cxnId="{75718B6E-6C8B-4E78-A19A-4B1F88C93CAA}">
      <dgm:prSet/>
      <dgm:spPr/>
      <dgm:t>
        <a:bodyPr/>
        <a:lstStyle/>
        <a:p>
          <a:endParaRPr lang="ru-RU"/>
        </a:p>
      </dgm:t>
    </dgm:pt>
    <dgm:pt modelId="{0DD388B3-B00E-4F53-8805-97991AA7EF3D}" type="sibTrans" cxnId="{75718B6E-6C8B-4E78-A19A-4B1F88C93CAA}">
      <dgm:prSet/>
      <dgm:spPr/>
      <dgm:t>
        <a:bodyPr/>
        <a:lstStyle/>
        <a:p>
          <a:endParaRPr lang="ru-RU"/>
        </a:p>
      </dgm:t>
    </dgm:pt>
    <dgm:pt modelId="{9285F5AB-55B0-4359-A5D5-545DA58E024D}" type="pres">
      <dgm:prSet presAssocID="{4E528278-001B-4560-B3B5-77CF85A2E70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9041AB-5932-49FB-AEC3-C63789CDB3E8}" type="pres">
      <dgm:prSet presAssocID="{4585AB09-96B9-4FA4-8561-B99D393AC320}" presName="centerShape" presStyleLbl="node0" presStyleIdx="0" presStyleCnt="1" custScaleX="134004"/>
      <dgm:spPr/>
      <dgm:t>
        <a:bodyPr/>
        <a:lstStyle/>
        <a:p>
          <a:endParaRPr lang="ru-RU"/>
        </a:p>
      </dgm:t>
    </dgm:pt>
    <dgm:pt modelId="{E5496274-E6BC-4EFA-B334-62DEAD7C38D3}" type="pres">
      <dgm:prSet presAssocID="{D49D89BA-E8EA-4250-869F-2109830246C5}" presName="Name9" presStyleLbl="parChTrans1D2" presStyleIdx="0" presStyleCnt="4"/>
      <dgm:spPr/>
      <dgm:t>
        <a:bodyPr/>
        <a:lstStyle/>
        <a:p>
          <a:endParaRPr lang="ru-RU"/>
        </a:p>
      </dgm:t>
    </dgm:pt>
    <dgm:pt modelId="{F4EB2958-7AB9-470A-BA8E-B12165746F82}" type="pres">
      <dgm:prSet presAssocID="{D49D89BA-E8EA-4250-869F-2109830246C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0AA066C-2C72-4ECE-A313-51D6583F73D5}" type="pres">
      <dgm:prSet presAssocID="{95DF23BC-0132-466A-91DD-4F4CA5EF91CE}" presName="node" presStyleLbl="node1" presStyleIdx="0" presStyleCnt="4" custScaleX="22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2A0BC-EEED-4352-9BEA-0B00DE4879C1}" type="pres">
      <dgm:prSet presAssocID="{16F90C31-1EDB-4F90-9AC6-6C17E4B408DC}" presName="Name9" presStyleLbl="parChTrans1D2" presStyleIdx="1" presStyleCnt="4"/>
      <dgm:spPr/>
      <dgm:t>
        <a:bodyPr/>
        <a:lstStyle/>
        <a:p>
          <a:endParaRPr lang="ru-RU"/>
        </a:p>
      </dgm:t>
    </dgm:pt>
    <dgm:pt modelId="{97952F5B-85A6-4AFF-81B8-E31C19D75947}" type="pres">
      <dgm:prSet presAssocID="{16F90C31-1EDB-4F90-9AC6-6C17E4B408D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D023FF9-4E81-42E6-859E-42B539539A3C}" type="pres">
      <dgm:prSet presAssocID="{DE9FF392-9284-431A-B534-21707EE0E672}" presName="node" presStyleLbl="node1" presStyleIdx="1" presStyleCnt="4" custScaleX="168525" custRadScaleRad="143122" custRadScaleInc="-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B5A3B-E337-4CBA-A07D-A7E614F834A5}" type="pres">
      <dgm:prSet presAssocID="{9E4346A8-2AF1-41EA-808F-C4ABA2065463}" presName="Name9" presStyleLbl="parChTrans1D2" presStyleIdx="2" presStyleCnt="4"/>
      <dgm:spPr/>
      <dgm:t>
        <a:bodyPr/>
        <a:lstStyle/>
        <a:p>
          <a:endParaRPr lang="ru-RU"/>
        </a:p>
      </dgm:t>
    </dgm:pt>
    <dgm:pt modelId="{D45F63FB-784A-4301-A872-8A05E00685A5}" type="pres">
      <dgm:prSet presAssocID="{9E4346A8-2AF1-41EA-808F-C4ABA206546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13F3358-4650-4C09-8D26-EA03073B299D}" type="pres">
      <dgm:prSet presAssocID="{A6A07688-B7F3-4544-82E9-C6A5E904DBCB}" presName="node" presStyleLbl="node1" presStyleIdx="2" presStyleCnt="4" custScaleX="257345" custRadScaleRad="102335" custRadScaleInc="-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FED62-8075-4533-81B8-BC7251CFAEDE}" type="pres">
      <dgm:prSet presAssocID="{27AE6DC1-33BB-403C-8853-C307002FE8A5}" presName="Name9" presStyleLbl="parChTrans1D2" presStyleIdx="3" presStyleCnt="4"/>
      <dgm:spPr/>
      <dgm:t>
        <a:bodyPr/>
        <a:lstStyle/>
        <a:p>
          <a:endParaRPr lang="ru-RU"/>
        </a:p>
      </dgm:t>
    </dgm:pt>
    <dgm:pt modelId="{DF34D512-13DA-4C00-9A7E-43B53AD9D24C}" type="pres">
      <dgm:prSet presAssocID="{27AE6DC1-33BB-403C-8853-C307002FE8A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0BD820D-9376-4B17-9A19-7805C61CDDCE}" type="pres">
      <dgm:prSet presAssocID="{8C7B594D-240E-47A5-8DC9-6925E95019E8}" presName="node" presStyleLbl="node1" presStyleIdx="3" presStyleCnt="4" custScaleX="179236" custRadScaleRad="128960" custRadScaleInc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DE9C4-8B1B-4DDB-881D-7CF1F94FF170}" type="presOf" srcId="{16F90C31-1EDB-4F90-9AC6-6C17E4B408DC}" destId="{2412A0BC-EEED-4352-9BEA-0B00DE4879C1}" srcOrd="0" destOrd="0" presId="urn:microsoft.com/office/officeart/2005/8/layout/radial1"/>
    <dgm:cxn modelId="{8D9630B7-67CC-4582-9533-D7276E9057C1}" type="presOf" srcId="{4E528278-001B-4560-B3B5-77CF85A2E70F}" destId="{9285F5AB-55B0-4359-A5D5-545DA58E024D}" srcOrd="0" destOrd="0" presId="urn:microsoft.com/office/officeart/2005/8/layout/radial1"/>
    <dgm:cxn modelId="{384D5619-4891-4ECB-B6BB-194CEAFACB19}" type="presOf" srcId="{D49D89BA-E8EA-4250-869F-2109830246C5}" destId="{E5496274-E6BC-4EFA-B334-62DEAD7C38D3}" srcOrd="0" destOrd="0" presId="urn:microsoft.com/office/officeart/2005/8/layout/radial1"/>
    <dgm:cxn modelId="{202931C7-CE37-4787-85CA-1494A685931C}" type="presOf" srcId="{27AE6DC1-33BB-403C-8853-C307002FE8A5}" destId="{445FED62-8075-4533-81B8-BC7251CFAEDE}" srcOrd="0" destOrd="0" presId="urn:microsoft.com/office/officeart/2005/8/layout/radial1"/>
    <dgm:cxn modelId="{8D66D049-31EC-4ED0-A76D-44DE919DF455}" type="presOf" srcId="{27AE6DC1-33BB-403C-8853-C307002FE8A5}" destId="{DF34D512-13DA-4C00-9A7E-43B53AD9D24C}" srcOrd="1" destOrd="0" presId="urn:microsoft.com/office/officeart/2005/8/layout/radial1"/>
    <dgm:cxn modelId="{9769F421-EEB3-4E07-A41A-BE763D68EF74}" type="presOf" srcId="{D49D89BA-E8EA-4250-869F-2109830246C5}" destId="{F4EB2958-7AB9-470A-BA8E-B12165746F82}" srcOrd="1" destOrd="0" presId="urn:microsoft.com/office/officeart/2005/8/layout/radial1"/>
    <dgm:cxn modelId="{6446C168-A7C1-443B-B998-E0E962E6B540}" srcId="{4585AB09-96B9-4FA4-8561-B99D393AC320}" destId="{DE9FF392-9284-431A-B534-21707EE0E672}" srcOrd="1" destOrd="0" parTransId="{16F90C31-1EDB-4F90-9AC6-6C17E4B408DC}" sibTransId="{02BEBECD-C6FB-4C30-AEA5-E1141FF6BAFB}"/>
    <dgm:cxn modelId="{740F1F7C-3FC3-4126-8AFB-B0A2B93C788A}" type="presOf" srcId="{9E4346A8-2AF1-41EA-808F-C4ABA2065463}" destId="{D45F63FB-784A-4301-A872-8A05E00685A5}" srcOrd="1" destOrd="0" presId="urn:microsoft.com/office/officeart/2005/8/layout/radial1"/>
    <dgm:cxn modelId="{A9A2C092-41CA-4B35-8524-11B5524D80E4}" type="presOf" srcId="{A6A07688-B7F3-4544-82E9-C6A5E904DBCB}" destId="{A13F3358-4650-4C09-8D26-EA03073B299D}" srcOrd="0" destOrd="0" presId="urn:microsoft.com/office/officeart/2005/8/layout/radial1"/>
    <dgm:cxn modelId="{5F5D4691-76FD-4F66-9B2F-92594A83CA61}" srcId="{4585AB09-96B9-4FA4-8561-B99D393AC320}" destId="{A6A07688-B7F3-4544-82E9-C6A5E904DBCB}" srcOrd="2" destOrd="0" parTransId="{9E4346A8-2AF1-41EA-808F-C4ABA2065463}" sibTransId="{7AC277B7-0DE0-4C41-9790-55FA663A70F1}"/>
    <dgm:cxn modelId="{48BE2C0F-CAB4-4D40-B653-96466582F7A2}" type="presOf" srcId="{4585AB09-96B9-4FA4-8561-B99D393AC320}" destId="{F59041AB-5932-49FB-AEC3-C63789CDB3E8}" srcOrd="0" destOrd="0" presId="urn:microsoft.com/office/officeart/2005/8/layout/radial1"/>
    <dgm:cxn modelId="{CA92EC82-1DB9-492D-914B-C6E87F622732}" type="presOf" srcId="{16F90C31-1EDB-4F90-9AC6-6C17E4B408DC}" destId="{97952F5B-85A6-4AFF-81B8-E31C19D75947}" srcOrd="1" destOrd="0" presId="urn:microsoft.com/office/officeart/2005/8/layout/radial1"/>
    <dgm:cxn modelId="{5280DAB2-E6E5-45BF-BCB8-7446231E9463}" type="presOf" srcId="{8C7B594D-240E-47A5-8DC9-6925E95019E8}" destId="{00BD820D-9376-4B17-9A19-7805C61CDDCE}" srcOrd="0" destOrd="0" presId="urn:microsoft.com/office/officeart/2005/8/layout/radial1"/>
    <dgm:cxn modelId="{D40DE9B7-0C1E-4F1B-9F74-A4C072F43194}" srcId="{4E528278-001B-4560-B3B5-77CF85A2E70F}" destId="{4585AB09-96B9-4FA4-8561-B99D393AC320}" srcOrd="0" destOrd="0" parTransId="{E87DAF1F-C254-4122-8988-1B5461A7E156}" sibTransId="{1DC17197-BC80-4E6D-BB79-1E8A876FF242}"/>
    <dgm:cxn modelId="{E418744F-40E9-4A70-B971-2FE131A1CB01}" srcId="{4585AB09-96B9-4FA4-8561-B99D393AC320}" destId="{95DF23BC-0132-466A-91DD-4F4CA5EF91CE}" srcOrd="0" destOrd="0" parTransId="{D49D89BA-E8EA-4250-869F-2109830246C5}" sibTransId="{D66F9ABC-E8F7-4CDF-857F-243681075AA8}"/>
    <dgm:cxn modelId="{F723D391-4C3F-449D-AA54-E8E738F00729}" type="presOf" srcId="{DE9FF392-9284-431A-B534-21707EE0E672}" destId="{4D023FF9-4E81-42E6-859E-42B539539A3C}" srcOrd="0" destOrd="0" presId="urn:microsoft.com/office/officeart/2005/8/layout/radial1"/>
    <dgm:cxn modelId="{2BCA2EFA-2CD5-46A2-A58F-82823AD0FD87}" type="presOf" srcId="{95DF23BC-0132-466A-91DD-4F4CA5EF91CE}" destId="{30AA066C-2C72-4ECE-A313-51D6583F73D5}" srcOrd="0" destOrd="0" presId="urn:microsoft.com/office/officeart/2005/8/layout/radial1"/>
    <dgm:cxn modelId="{75718B6E-6C8B-4E78-A19A-4B1F88C93CAA}" srcId="{4585AB09-96B9-4FA4-8561-B99D393AC320}" destId="{8C7B594D-240E-47A5-8DC9-6925E95019E8}" srcOrd="3" destOrd="0" parTransId="{27AE6DC1-33BB-403C-8853-C307002FE8A5}" sibTransId="{0DD388B3-B00E-4F53-8805-97991AA7EF3D}"/>
    <dgm:cxn modelId="{61DE0893-EC4E-4485-8ED8-66E28EC0AEB6}" type="presOf" srcId="{9E4346A8-2AF1-41EA-808F-C4ABA2065463}" destId="{003B5A3B-E337-4CBA-A07D-A7E614F834A5}" srcOrd="0" destOrd="0" presId="urn:microsoft.com/office/officeart/2005/8/layout/radial1"/>
    <dgm:cxn modelId="{88156D04-AE93-4B1C-B999-10A41BCDF19A}" type="presParOf" srcId="{9285F5AB-55B0-4359-A5D5-545DA58E024D}" destId="{F59041AB-5932-49FB-AEC3-C63789CDB3E8}" srcOrd="0" destOrd="0" presId="urn:microsoft.com/office/officeart/2005/8/layout/radial1"/>
    <dgm:cxn modelId="{16509481-950B-4F65-8AA1-439349CD4A1D}" type="presParOf" srcId="{9285F5AB-55B0-4359-A5D5-545DA58E024D}" destId="{E5496274-E6BC-4EFA-B334-62DEAD7C38D3}" srcOrd="1" destOrd="0" presId="urn:microsoft.com/office/officeart/2005/8/layout/radial1"/>
    <dgm:cxn modelId="{3316A591-54EF-4C2F-81FD-A1D7A85FAEE0}" type="presParOf" srcId="{E5496274-E6BC-4EFA-B334-62DEAD7C38D3}" destId="{F4EB2958-7AB9-470A-BA8E-B12165746F82}" srcOrd="0" destOrd="0" presId="urn:microsoft.com/office/officeart/2005/8/layout/radial1"/>
    <dgm:cxn modelId="{6D6B7CFC-ED4E-4667-8DEA-67C48499E803}" type="presParOf" srcId="{9285F5AB-55B0-4359-A5D5-545DA58E024D}" destId="{30AA066C-2C72-4ECE-A313-51D6583F73D5}" srcOrd="2" destOrd="0" presId="urn:microsoft.com/office/officeart/2005/8/layout/radial1"/>
    <dgm:cxn modelId="{AB8762CB-439C-4B91-A59E-C6575A81F373}" type="presParOf" srcId="{9285F5AB-55B0-4359-A5D5-545DA58E024D}" destId="{2412A0BC-EEED-4352-9BEA-0B00DE4879C1}" srcOrd="3" destOrd="0" presId="urn:microsoft.com/office/officeart/2005/8/layout/radial1"/>
    <dgm:cxn modelId="{49F3E504-3C0A-4D34-ABAC-74A70C6EC4F7}" type="presParOf" srcId="{2412A0BC-EEED-4352-9BEA-0B00DE4879C1}" destId="{97952F5B-85A6-4AFF-81B8-E31C19D75947}" srcOrd="0" destOrd="0" presId="urn:microsoft.com/office/officeart/2005/8/layout/radial1"/>
    <dgm:cxn modelId="{B5EA6D0D-429F-45A5-8F16-1D1555F78FA6}" type="presParOf" srcId="{9285F5AB-55B0-4359-A5D5-545DA58E024D}" destId="{4D023FF9-4E81-42E6-859E-42B539539A3C}" srcOrd="4" destOrd="0" presId="urn:microsoft.com/office/officeart/2005/8/layout/radial1"/>
    <dgm:cxn modelId="{22E0B793-4B65-400F-8706-8B366BDCDA74}" type="presParOf" srcId="{9285F5AB-55B0-4359-A5D5-545DA58E024D}" destId="{003B5A3B-E337-4CBA-A07D-A7E614F834A5}" srcOrd="5" destOrd="0" presId="urn:microsoft.com/office/officeart/2005/8/layout/radial1"/>
    <dgm:cxn modelId="{F066AAB9-31F3-4819-836A-19465696F65C}" type="presParOf" srcId="{003B5A3B-E337-4CBA-A07D-A7E614F834A5}" destId="{D45F63FB-784A-4301-A872-8A05E00685A5}" srcOrd="0" destOrd="0" presId="urn:microsoft.com/office/officeart/2005/8/layout/radial1"/>
    <dgm:cxn modelId="{23B3C9EE-D4D8-4E26-83BC-258BB3E53345}" type="presParOf" srcId="{9285F5AB-55B0-4359-A5D5-545DA58E024D}" destId="{A13F3358-4650-4C09-8D26-EA03073B299D}" srcOrd="6" destOrd="0" presId="urn:microsoft.com/office/officeart/2005/8/layout/radial1"/>
    <dgm:cxn modelId="{E844E7E3-77EB-48F7-B9C8-E4963B013175}" type="presParOf" srcId="{9285F5AB-55B0-4359-A5D5-545DA58E024D}" destId="{445FED62-8075-4533-81B8-BC7251CFAEDE}" srcOrd="7" destOrd="0" presId="urn:microsoft.com/office/officeart/2005/8/layout/radial1"/>
    <dgm:cxn modelId="{AF169363-DBB3-486E-8423-32B079A96582}" type="presParOf" srcId="{445FED62-8075-4533-81B8-BC7251CFAEDE}" destId="{DF34D512-13DA-4C00-9A7E-43B53AD9D24C}" srcOrd="0" destOrd="0" presId="urn:microsoft.com/office/officeart/2005/8/layout/radial1"/>
    <dgm:cxn modelId="{B13BB825-87C3-4CA0-9176-7FDFFA179502}" type="presParOf" srcId="{9285F5AB-55B0-4359-A5D5-545DA58E024D}" destId="{00BD820D-9376-4B17-9A19-7805C61CDDCE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9BFAD-C1C4-4A40-B00F-A51395B20EC0}" type="doc">
      <dgm:prSet loTypeId="urn:microsoft.com/office/officeart/2005/8/layout/cycle2" loCatId="cycle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C72BA-F804-4D03-AA0B-F3DABA0C6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800" b="0" i="0" u="none" strike="noStrike" dirty="0" smtClean="0">
              <a:latin typeface="Arial"/>
            </a:rPr>
            <a:t>Составление проекта бюджета на очередной финансовый год и плановый период     </a:t>
          </a:r>
          <a:r>
            <a:rPr lang="ru-RU" sz="1100" b="0" i="0" u="none" strike="noStrike" dirty="0" smtClean="0">
              <a:solidFill>
                <a:schemeClr val="tx2">
                  <a:lumMod val="75000"/>
                </a:schemeClr>
              </a:solidFill>
              <a:latin typeface="Arial"/>
            </a:rPr>
            <a:t>1 июля -15ноября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D1F064BA-F092-400C-8D4E-B42F0BAB3FC6}" type="parTrans" cxnId="{B3B86CE0-AF7A-4F86-9BB9-7397991A1976}">
      <dgm:prSet/>
      <dgm:spPr/>
      <dgm:t>
        <a:bodyPr/>
        <a:lstStyle/>
        <a:p>
          <a:endParaRPr lang="ru-RU"/>
        </a:p>
      </dgm:t>
    </dgm:pt>
    <dgm:pt modelId="{E8F6D032-9A0C-4C57-82FC-773AC085BA03}" type="sibTrans" cxnId="{B3B86CE0-AF7A-4F86-9BB9-7397991A197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F84A87F-D9E1-40A3-9752-B13F1253C75B}">
      <dgm:prSet phldrT="[Текст]" custT="1"/>
      <dgm:spPr/>
      <dgm:t>
        <a:bodyPr/>
        <a:lstStyle/>
        <a:p>
          <a:r>
            <a:rPr lang="ru-RU" sz="1000" b="0" i="0" u="none" strike="noStrike" dirty="0" smtClean="0">
              <a:latin typeface="Arial"/>
            </a:rPr>
            <a:t>Рассмотрение и утверждение бюджета            </a:t>
          </a:r>
          <a:r>
            <a:rPr lang="ru-RU" sz="1050" b="0" i="0" u="none" strike="noStrike" dirty="0" smtClean="0">
              <a:solidFill>
                <a:schemeClr val="tx2">
                  <a:lumMod val="75000"/>
                </a:schemeClr>
              </a:solidFill>
              <a:latin typeface="Arial"/>
            </a:rPr>
            <a:t>16 ноября - 28декабря</a:t>
          </a:r>
          <a:endParaRPr lang="ru-RU" sz="1050" dirty="0">
            <a:solidFill>
              <a:schemeClr val="tx2">
                <a:lumMod val="75000"/>
              </a:schemeClr>
            </a:solidFill>
          </a:endParaRPr>
        </a:p>
      </dgm:t>
    </dgm:pt>
    <dgm:pt modelId="{56D18713-1EEF-44CB-9499-E55A9DE4D321}" type="parTrans" cxnId="{6C5A7B19-EEC8-498B-873B-BF4D7FD59338}">
      <dgm:prSet/>
      <dgm:spPr/>
      <dgm:t>
        <a:bodyPr/>
        <a:lstStyle/>
        <a:p>
          <a:endParaRPr lang="ru-RU"/>
        </a:p>
      </dgm:t>
    </dgm:pt>
    <dgm:pt modelId="{C41E68A4-4BBB-4BF3-B202-38E9B5E5CA13}" type="sibTrans" cxnId="{6C5A7B19-EEC8-498B-873B-BF4D7FD59338}">
      <dgm:prSet/>
      <dgm:spPr/>
      <dgm:t>
        <a:bodyPr/>
        <a:lstStyle/>
        <a:p>
          <a:endParaRPr lang="ru-RU"/>
        </a:p>
      </dgm:t>
    </dgm:pt>
    <dgm:pt modelId="{8D2E1330-5FF2-4BE1-89E7-4ABD2989281E}">
      <dgm:prSet phldrT="[Текст]" custT="1"/>
      <dgm:spPr/>
      <dgm:t>
        <a:bodyPr/>
        <a:lstStyle/>
        <a:p>
          <a:r>
            <a:rPr lang="ru-RU" sz="1200" b="0" i="0" u="none" strike="noStrike" dirty="0" smtClean="0">
              <a:latin typeface="Arial"/>
            </a:rPr>
            <a:t>Исполнение местного бюджета        </a:t>
          </a:r>
          <a:r>
            <a:rPr lang="ru-RU" sz="1200" b="0" i="0" u="none" strike="noStrike" dirty="0" smtClean="0">
              <a:solidFill>
                <a:schemeClr val="tx2">
                  <a:lumMod val="75000"/>
                </a:schemeClr>
              </a:solidFill>
              <a:latin typeface="Arial"/>
            </a:rPr>
            <a:t>1 января- 31декабря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E2164781-8DFF-40F1-AA6A-544D4412C677}" type="parTrans" cxnId="{F41E3219-654A-409A-83E7-2ABBA485C40D}">
      <dgm:prSet/>
      <dgm:spPr/>
      <dgm:t>
        <a:bodyPr/>
        <a:lstStyle/>
        <a:p>
          <a:endParaRPr lang="ru-RU"/>
        </a:p>
      </dgm:t>
    </dgm:pt>
    <dgm:pt modelId="{F59E2C17-2BFA-4903-8740-11D1AD931584}" type="sibTrans" cxnId="{F41E3219-654A-409A-83E7-2ABBA485C40D}">
      <dgm:prSet/>
      <dgm:spPr/>
      <dgm:t>
        <a:bodyPr/>
        <a:lstStyle/>
        <a:p>
          <a:endParaRPr lang="ru-RU"/>
        </a:p>
      </dgm:t>
    </dgm:pt>
    <dgm:pt modelId="{CD1B8E8E-79CB-4761-90F1-0AECA98CCD72}">
      <dgm:prSet phldrT="[Текст]" custT="1"/>
      <dgm:spPr/>
      <dgm:t>
        <a:bodyPr/>
        <a:lstStyle/>
        <a:p>
          <a:r>
            <a:rPr lang="ru-RU" sz="1300" b="0" i="0" u="none" strike="noStrike" dirty="0" smtClean="0">
              <a:latin typeface="Arial"/>
            </a:rPr>
            <a:t>Годовая отчетность   </a:t>
          </a:r>
          <a:r>
            <a:rPr lang="ru-RU" sz="1200" b="0" i="0" u="none" strike="noStrike" dirty="0" smtClean="0">
              <a:solidFill>
                <a:schemeClr val="tx2">
                  <a:lumMod val="75000"/>
                </a:schemeClr>
              </a:solidFill>
              <a:latin typeface="Arial"/>
            </a:rPr>
            <a:t>1 февраля-1 марта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D967A6C5-1594-478E-8057-09863BD92A85}" type="parTrans" cxnId="{2D962161-CC95-46B6-87C0-114533BA088E}">
      <dgm:prSet/>
      <dgm:spPr/>
      <dgm:t>
        <a:bodyPr/>
        <a:lstStyle/>
        <a:p>
          <a:endParaRPr lang="ru-RU"/>
        </a:p>
      </dgm:t>
    </dgm:pt>
    <dgm:pt modelId="{2BD00A62-FAC2-46C0-955A-0164BE765556}" type="sibTrans" cxnId="{2D962161-CC95-46B6-87C0-114533BA088E}">
      <dgm:prSet/>
      <dgm:spPr/>
      <dgm:t>
        <a:bodyPr/>
        <a:lstStyle/>
        <a:p>
          <a:endParaRPr lang="ru-RU"/>
        </a:p>
      </dgm:t>
    </dgm:pt>
    <dgm:pt modelId="{2A1A989D-9181-4983-868D-ABC408CD854B}" type="pres">
      <dgm:prSet presAssocID="{74B9BFAD-C1C4-4A40-B00F-A51395B20E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7F2B8-E277-4AE6-9A1F-2921846247FA}" type="pres">
      <dgm:prSet presAssocID="{99EC72BA-F804-4D03-AA0B-F3DABA0C66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5BA6D-2810-4D4C-8FF3-3CB46F5B2235}" type="pres">
      <dgm:prSet presAssocID="{E8F6D032-9A0C-4C57-82FC-773AC085BA0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2B218B-87C2-4434-9D35-3C3E81B240FA}" type="pres">
      <dgm:prSet presAssocID="{E8F6D032-9A0C-4C57-82FC-773AC085BA0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A3E0A3C-BBF5-429F-A580-E8426070CDB0}" type="pres">
      <dgm:prSet presAssocID="{EF84A87F-D9E1-40A3-9752-B13F1253C7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FB70-B91E-456F-AC45-2EE0C6069F11}" type="pres">
      <dgm:prSet presAssocID="{C41E68A4-4BBB-4BF3-B202-38E9B5E5CA1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22398F8-E0FA-4152-B545-A816A14B74D6}" type="pres">
      <dgm:prSet presAssocID="{C41E68A4-4BBB-4BF3-B202-38E9B5E5CA1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5C9CF5E-5CE4-4984-9F6D-3EF4FC18F5E3}" type="pres">
      <dgm:prSet presAssocID="{8D2E1330-5FF2-4BE1-89E7-4ABD298928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B100C-E0D8-4350-B792-3BEE41AB669D}" type="pres">
      <dgm:prSet presAssocID="{F59E2C17-2BFA-4903-8740-11D1AD93158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4FCF876-01F7-42A2-BEBD-FEE57B57125D}" type="pres">
      <dgm:prSet presAssocID="{F59E2C17-2BFA-4903-8740-11D1AD93158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F463A91-0A2F-4D5D-A2EE-F76587B90A7B}" type="pres">
      <dgm:prSet presAssocID="{CD1B8E8E-79CB-4761-90F1-0AECA98CCD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FCC-F32C-48F5-95CE-31D645B355D7}" type="pres">
      <dgm:prSet presAssocID="{2BD00A62-FAC2-46C0-955A-0164BE76555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0FB8CB9-6A65-4F54-B046-4E7CC3238877}" type="pres">
      <dgm:prSet presAssocID="{2BD00A62-FAC2-46C0-955A-0164BE76555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41E3219-654A-409A-83E7-2ABBA485C40D}" srcId="{74B9BFAD-C1C4-4A40-B00F-A51395B20EC0}" destId="{8D2E1330-5FF2-4BE1-89E7-4ABD2989281E}" srcOrd="2" destOrd="0" parTransId="{E2164781-8DFF-40F1-AA6A-544D4412C677}" sibTransId="{F59E2C17-2BFA-4903-8740-11D1AD931584}"/>
    <dgm:cxn modelId="{DC130A93-72FC-40D6-87A0-EC48D59C14D1}" type="presOf" srcId="{C41E68A4-4BBB-4BF3-B202-38E9B5E5CA13}" destId="{722398F8-E0FA-4152-B545-A816A14B74D6}" srcOrd="1" destOrd="0" presId="urn:microsoft.com/office/officeart/2005/8/layout/cycle2"/>
    <dgm:cxn modelId="{6C5A7B19-EEC8-498B-873B-BF4D7FD59338}" srcId="{74B9BFAD-C1C4-4A40-B00F-A51395B20EC0}" destId="{EF84A87F-D9E1-40A3-9752-B13F1253C75B}" srcOrd="1" destOrd="0" parTransId="{56D18713-1EEF-44CB-9499-E55A9DE4D321}" sibTransId="{C41E68A4-4BBB-4BF3-B202-38E9B5E5CA13}"/>
    <dgm:cxn modelId="{B3B86CE0-AF7A-4F86-9BB9-7397991A1976}" srcId="{74B9BFAD-C1C4-4A40-B00F-A51395B20EC0}" destId="{99EC72BA-F804-4D03-AA0B-F3DABA0C6688}" srcOrd="0" destOrd="0" parTransId="{D1F064BA-F092-400C-8D4E-B42F0BAB3FC6}" sibTransId="{E8F6D032-9A0C-4C57-82FC-773AC085BA03}"/>
    <dgm:cxn modelId="{05001042-4D7F-4102-A08F-C3464D68D21C}" type="presOf" srcId="{C41E68A4-4BBB-4BF3-B202-38E9B5E5CA13}" destId="{7A4EFB70-B91E-456F-AC45-2EE0C6069F11}" srcOrd="0" destOrd="0" presId="urn:microsoft.com/office/officeart/2005/8/layout/cycle2"/>
    <dgm:cxn modelId="{8275E77D-A5FF-41BB-BE1A-96DDB1B3C8AC}" type="presOf" srcId="{E8F6D032-9A0C-4C57-82FC-773AC085BA03}" destId="{6E2B218B-87C2-4434-9D35-3C3E81B240FA}" srcOrd="1" destOrd="0" presId="urn:microsoft.com/office/officeart/2005/8/layout/cycle2"/>
    <dgm:cxn modelId="{94FD2850-AC7D-4443-B9FB-E51EC09BBA91}" type="presOf" srcId="{F59E2C17-2BFA-4903-8740-11D1AD931584}" destId="{DC3B100C-E0D8-4350-B792-3BEE41AB669D}" srcOrd="0" destOrd="0" presId="urn:microsoft.com/office/officeart/2005/8/layout/cycle2"/>
    <dgm:cxn modelId="{97E1972A-4AB8-4240-AA78-1347E4C15846}" type="presOf" srcId="{F59E2C17-2BFA-4903-8740-11D1AD931584}" destId="{24FCF876-01F7-42A2-BEBD-FEE57B57125D}" srcOrd="1" destOrd="0" presId="urn:microsoft.com/office/officeart/2005/8/layout/cycle2"/>
    <dgm:cxn modelId="{5B408D43-7253-40CF-A6A2-9F3E4F487D93}" type="presOf" srcId="{99EC72BA-F804-4D03-AA0B-F3DABA0C6688}" destId="{3967F2B8-E277-4AE6-9A1F-2921846247FA}" srcOrd="0" destOrd="0" presId="urn:microsoft.com/office/officeart/2005/8/layout/cycle2"/>
    <dgm:cxn modelId="{7FBF4FF4-1C3F-45B7-9347-90C491D14DD6}" type="presOf" srcId="{E8F6D032-9A0C-4C57-82FC-773AC085BA03}" destId="{9A25BA6D-2810-4D4C-8FF3-3CB46F5B2235}" srcOrd="0" destOrd="0" presId="urn:microsoft.com/office/officeart/2005/8/layout/cycle2"/>
    <dgm:cxn modelId="{204B179A-CE6A-4B70-A3FE-63DD24C9855A}" type="presOf" srcId="{8D2E1330-5FF2-4BE1-89E7-4ABD2989281E}" destId="{B5C9CF5E-5CE4-4984-9F6D-3EF4FC18F5E3}" srcOrd="0" destOrd="0" presId="urn:microsoft.com/office/officeart/2005/8/layout/cycle2"/>
    <dgm:cxn modelId="{3CA20554-22BF-431D-A48F-6270DC646886}" type="presOf" srcId="{2BD00A62-FAC2-46C0-955A-0164BE765556}" destId="{48C4CFCC-F32C-48F5-95CE-31D645B355D7}" srcOrd="0" destOrd="0" presId="urn:microsoft.com/office/officeart/2005/8/layout/cycle2"/>
    <dgm:cxn modelId="{2D962161-CC95-46B6-87C0-114533BA088E}" srcId="{74B9BFAD-C1C4-4A40-B00F-A51395B20EC0}" destId="{CD1B8E8E-79CB-4761-90F1-0AECA98CCD72}" srcOrd="3" destOrd="0" parTransId="{D967A6C5-1594-478E-8057-09863BD92A85}" sibTransId="{2BD00A62-FAC2-46C0-955A-0164BE765556}"/>
    <dgm:cxn modelId="{F9669A0D-DCA3-47C5-B5B8-244433AFE92C}" type="presOf" srcId="{74B9BFAD-C1C4-4A40-B00F-A51395B20EC0}" destId="{2A1A989D-9181-4983-868D-ABC408CD854B}" srcOrd="0" destOrd="0" presId="urn:microsoft.com/office/officeart/2005/8/layout/cycle2"/>
    <dgm:cxn modelId="{338E0939-A72B-489A-9AC7-3D2D70DBBC01}" type="presOf" srcId="{EF84A87F-D9E1-40A3-9752-B13F1253C75B}" destId="{4A3E0A3C-BBF5-429F-A580-E8426070CDB0}" srcOrd="0" destOrd="0" presId="urn:microsoft.com/office/officeart/2005/8/layout/cycle2"/>
    <dgm:cxn modelId="{33AB2432-1EAB-4BBC-8FEE-21AFDA06D74F}" type="presOf" srcId="{2BD00A62-FAC2-46C0-955A-0164BE765556}" destId="{A0FB8CB9-6A65-4F54-B046-4E7CC3238877}" srcOrd="1" destOrd="0" presId="urn:microsoft.com/office/officeart/2005/8/layout/cycle2"/>
    <dgm:cxn modelId="{DD6E7C31-5536-425D-B5AC-F1E7DD108A0B}" type="presOf" srcId="{CD1B8E8E-79CB-4761-90F1-0AECA98CCD72}" destId="{4F463A91-0A2F-4D5D-A2EE-F76587B90A7B}" srcOrd="0" destOrd="0" presId="urn:microsoft.com/office/officeart/2005/8/layout/cycle2"/>
    <dgm:cxn modelId="{94516728-B7BF-4480-9D72-925CCF67C305}" type="presParOf" srcId="{2A1A989D-9181-4983-868D-ABC408CD854B}" destId="{3967F2B8-E277-4AE6-9A1F-2921846247FA}" srcOrd="0" destOrd="0" presId="urn:microsoft.com/office/officeart/2005/8/layout/cycle2"/>
    <dgm:cxn modelId="{F0C0DFCE-611D-48E4-98D2-358B4442CBB2}" type="presParOf" srcId="{2A1A989D-9181-4983-868D-ABC408CD854B}" destId="{9A25BA6D-2810-4D4C-8FF3-3CB46F5B2235}" srcOrd="1" destOrd="0" presId="urn:microsoft.com/office/officeart/2005/8/layout/cycle2"/>
    <dgm:cxn modelId="{EF11E33B-626A-4582-A904-7790368F8739}" type="presParOf" srcId="{9A25BA6D-2810-4D4C-8FF3-3CB46F5B2235}" destId="{6E2B218B-87C2-4434-9D35-3C3E81B240FA}" srcOrd="0" destOrd="0" presId="urn:microsoft.com/office/officeart/2005/8/layout/cycle2"/>
    <dgm:cxn modelId="{09B9151D-3612-4A36-8900-66227E9A1F79}" type="presParOf" srcId="{2A1A989D-9181-4983-868D-ABC408CD854B}" destId="{4A3E0A3C-BBF5-429F-A580-E8426070CDB0}" srcOrd="2" destOrd="0" presId="urn:microsoft.com/office/officeart/2005/8/layout/cycle2"/>
    <dgm:cxn modelId="{81D9865F-42D7-43FF-AD9D-EC99038004A6}" type="presParOf" srcId="{2A1A989D-9181-4983-868D-ABC408CD854B}" destId="{7A4EFB70-B91E-456F-AC45-2EE0C6069F11}" srcOrd="3" destOrd="0" presId="urn:microsoft.com/office/officeart/2005/8/layout/cycle2"/>
    <dgm:cxn modelId="{BBD5E9B9-AC52-4547-A5A2-00D4E5E21978}" type="presParOf" srcId="{7A4EFB70-B91E-456F-AC45-2EE0C6069F11}" destId="{722398F8-E0FA-4152-B545-A816A14B74D6}" srcOrd="0" destOrd="0" presId="urn:microsoft.com/office/officeart/2005/8/layout/cycle2"/>
    <dgm:cxn modelId="{0CF8C397-239D-45FB-AA2C-F1A294C0BB53}" type="presParOf" srcId="{2A1A989D-9181-4983-868D-ABC408CD854B}" destId="{B5C9CF5E-5CE4-4984-9F6D-3EF4FC18F5E3}" srcOrd="4" destOrd="0" presId="urn:microsoft.com/office/officeart/2005/8/layout/cycle2"/>
    <dgm:cxn modelId="{3F64D821-637D-4D43-BFB8-F820BB8018AC}" type="presParOf" srcId="{2A1A989D-9181-4983-868D-ABC408CD854B}" destId="{DC3B100C-E0D8-4350-B792-3BEE41AB669D}" srcOrd="5" destOrd="0" presId="urn:microsoft.com/office/officeart/2005/8/layout/cycle2"/>
    <dgm:cxn modelId="{53866602-653E-4F21-9B76-4DC46DF133D3}" type="presParOf" srcId="{DC3B100C-E0D8-4350-B792-3BEE41AB669D}" destId="{24FCF876-01F7-42A2-BEBD-FEE57B57125D}" srcOrd="0" destOrd="0" presId="urn:microsoft.com/office/officeart/2005/8/layout/cycle2"/>
    <dgm:cxn modelId="{C09BDCB0-8A40-4C98-AC6C-7C962DDBA079}" type="presParOf" srcId="{2A1A989D-9181-4983-868D-ABC408CD854B}" destId="{4F463A91-0A2F-4D5D-A2EE-F76587B90A7B}" srcOrd="6" destOrd="0" presId="urn:microsoft.com/office/officeart/2005/8/layout/cycle2"/>
    <dgm:cxn modelId="{A046B2E0-6A1E-455A-AE2A-4B3CCAA3D54A}" type="presParOf" srcId="{2A1A989D-9181-4983-868D-ABC408CD854B}" destId="{48C4CFCC-F32C-48F5-95CE-31D645B355D7}" srcOrd="7" destOrd="0" presId="urn:microsoft.com/office/officeart/2005/8/layout/cycle2"/>
    <dgm:cxn modelId="{B9750A97-4A4A-40AA-BFE3-2DE32246EBD3}" type="presParOf" srcId="{48C4CFCC-F32C-48F5-95CE-31D645B355D7}" destId="{A0FB8CB9-6A65-4F54-B046-4E7CC3238877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D5006-432B-406A-97A4-E2CB291326BC}" type="doc">
      <dgm:prSet loTypeId="urn:microsoft.com/office/officeart/2005/8/layout/default" loCatId="list" qsTypeId="urn:microsoft.com/office/officeart/2005/8/quickstyle/3d7" qsCatId="3D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612BDFE2-015D-41F2-81E3-9CF5D0B7257C}">
      <dgm:prSet phldrT="[Текст]"/>
      <dgm:spPr/>
      <dgm:t>
        <a:bodyPr/>
        <a:lstStyle/>
        <a:p>
          <a:r>
            <a:rPr lang="ru-RU" dirty="0" smtClean="0"/>
            <a:t>ГОСУДАРСТВЕННОЕ (МУНИЦИПАЛЬНОЕ) ЗАДАНИЕ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работ).</a:t>
          </a:r>
          <a:endParaRPr lang="ru-RU" dirty="0"/>
        </a:p>
      </dgm:t>
    </dgm:pt>
    <dgm:pt modelId="{06B47CAC-E7E1-48BF-B5D6-1B2456432F39}" type="parTrans" cxnId="{B0ECC1DE-83E5-489D-9C89-2ED630B05C6A}">
      <dgm:prSet/>
      <dgm:spPr/>
      <dgm:t>
        <a:bodyPr/>
        <a:lstStyle/>
        <a:p>
          <a:endParaRPr lang="ru-RU"/>
        </a:p>
      </dgm:t>
    </dgm:pt>
    <dgm:pt modelId="{75C711FC-2E1A-434D-AE0D-21C05D96417B}" type="sibTrans" cxnId="{B0ECC1DE-83E5-489D-9C89-2ED630B05C6A}">
      <dgm:prSet/>
      <dgm:spPr/>
      <dgm:t>
        <a:bodyPr/>
        <a:lstStyle/>
        <a:p>
          <a:endParaRPr lang="ru-RU"/>
        </a:p>
      </dgm:t>
    </dgm:pt>
    <dgm:pt modelId="{686B83D5-CB22-44A5-B31E-996ADE465D0E}">
      <dgm:prSet phldrT="[Текст]"/>
      <dgm:spPr/>
      <dgm:t>
        <a:bodyPr/>
        <a:lstStyle/>
        <a:p>
          <a:r>
            <a:rPr lang="ru-RU" dirty="0" smtClean="0"/>
            <a:t>ДЕФИЦИТ БЮДЖЕТА - это сумма, на которую расходы превышают его доходы</a:t>
          </a:r>
          <a:endParaRPr lang="ru-RU" dirty="0"/>
        </a:p>
      </dgm:t>
    </dgm:pt>
    <dgm:pt modelId="{2A085F59-5B93-4C84-B9F2-31689C9169A0}" type="parTrans" cxnId="{7C15D33C-8753-42C7-A2B8-9FF108B46513}">
      <dgm:prSet/>
      <dgm:spPr/>
      <dgm:t>
        <a:bodyPr/>
        <a:lstStyle/>
        <a:p>
          <a:endParaRPr lang="ru-RU"/>
        </a:p>
      </dgm:t>
    </dgm:pt>
    <dgm:pt modelId="{04F2F5E2-1C98-452F-B1D1-BE27AED0B3FC}" type="sibTrans" cxnId="{7C15D33C-8753-42C7-A2B8-9FF108B46513}">
      <dgm:prSet/>
      <dgm:spPr/>
      <dgm:t>
        <a:bodyPr/>
        <a:lstStyle/>
        <a:p>
          <a:endParaRPr lang="ru-RU"/>
        </a:p>
      </dgm:t>
    </dgm:pt>
    <dgm:pt modelId="{B608B523-C842-41D2-B848-385A5EDBB240}">
      <dgm:prSet phldrT="[Текст]"/>
      <dgm:spPr/>
      <dgm:t>
        <a:bodyPr/>
        <a:lstStyle/>
        <a:p>
          <a:r>
            <a:rPr lang="ru-RU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</a:r>
          <a:endParaRPr lang="ru-RU" dirty="0"/>
        </a:p>
      </dgm:t>
    </dgm:pt>
    <dgm:pt modelId="{7E402102-36A8-4994-A841-45FC57F78685}" type="parTrans" cxnId="{2B9CD257-491E-4015-B2D8-251A57A9C406}">
      <dgm:prSet/>
      <dgm:spPr/>
      <dgm:t>
        <a:bodyPr/>
        <a:lstStyle/>
        <a:p>
          <a:endParaRPr lang="ru-RU"/>
        </a:p>
      </dgm:t>
    </dgm:pt>
    <dgm:pt modelId="{9A313128-3CCC-4886-9144-717EAECCC664}" type="sibTrans" cxnId="{2B9CD257-491E-4015-B2D8-251A57A9C406}">
      <dgm:prSet/>
      <dgm:spPr/>
      <dgm:t>
        <a:bodyPr/>
        <a:lstStyle/>
        <a:p>
          <a:endParaRPr lang="ru-RU"/>
        </a:p>
      </dgm:t>
    </dgm:pt>
    <dgm:pt modelId="{0FD505AA-B0B9-4E5C-96EE-82A94DDEE34F}">
      <dgm:prSet phldrT="[Текст]"/>
      <dgm:spPr/>
      <dgm:t>
        <a:bodyPr/>
        <a:lstStyle/>
        <a:p>
          <a:r>
            <a:rPr lang="ru-RU" dirty="0" smtClean="0"/>
            <a:t>ДОХОДЫ БЮДЖЕТА - поступающие в бюджет денежные средства, за исключением средств, являющихся источниками финансирования дефицита бюджета.</a:t>
          </a:r>
          <a:endParaRPr lang="ru-RU" dirty="0"/>
        </a:p>
      </dgm:t>
    </dgm:pt>
    <dgm:pt modelId="{051903E6-7E64-4B58-8254-07E56CFA43FD}" type="parTrans" cxnId="{01154049-567E-4D5F-8D37-2D92193037A1}">
      <dgm:prSet/>
      <dgm:spPr/>
      <dgm:t>
        <a:bodyPr/>
        <a:lstStyle/>
        <a:p>
          <a:endParaRPr lang="ru-RU"/>
        </a:p>
      </dgm:t>
    </dgm:pt>
    <dgm:pt modelId="{473E5178-BB1E-4B37-BF37-A4C61099BDD5}" type="sibTrans" cxnId="{01154049-567E-4D5F-8D37-2D92193037A1}">
      <dgm:prSet/>
      <dgm:spPr/>
      <dgm:t>
        <a:bodyPr/>
        <a:lstStyle/>
        <a:p>
          <a:endParaRPr lang="ru-RU"/>
        </a:p>
      </dgm:t>
    </dgm:pt>
    <dgm:pt modelId="{49B7E030-F85F-4D61-B141-0B9FF7E7FF6A}">
      <dgm:prSet/>
      <dgm:spPr/>
      <dgm:t>
        <a:bodyPr/>
        <a:lstStyle/>
        <a:p>
          <a:r>
            <a:rPr lang="ru-RU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</a:p>
        <a:p>
          <a:endParaRPr lang="ru-RU" dirty="0" smtClean="0"/>
        </a:p>
        <a:p>
          <a:endParaRPr lang="ru-RU" dirty="0"/>
        </a:p>
      </dgm:t>
    </dgm:pt>
    <dgm:pt modelId="{4234EC43-73DE-4572-BA47-5CDD0F14ED8F}" type="parTrans" cxnId="{88DF5DC3-48D9-4695-BEA7-F183570AC56F}">
      <dgm:prSet/>
      <dgm:spPr/>
      <dgm:t>
        <a:bodyPr/>
        <a:lstStyle/>
        <a:p>
          <a:endParaRPr lang="ru-RU"/>
        </a:p>
      </dgm:t>
    </dgm:pt>
    <dgm:pt modelId="{21276D10-11BE-4162-9504-748ACE5C6C34}" type="sibTrans" cxnId="{88DF5DC3-48D9-4695-BEA7-F183570AC56F}">
      <dgm:prSet/>
      <dgm:spPr/>
      <dgm:t>
        <a:bodyPr/>
        <a:lstStyle/>
        <a:p>
          <a:endParaRPr lang="ru-RU"/>
        </a:p>
      </dgm:t>
    </dgm:pt>
    <dgm:pt modelId="{E0F2E608-F4DC-43F0-BB00-127A4F389C4F}">
      <dgm:prSet/>
      <dgm:spPr/>
      <dgm:t>
        <a:bodyPr/>
        <a:lstStyle/>
        <a:p>
          <a:r>
            <a:rPr lang="ru-RU" dirty="0" smtClean="0"/>
            <a:t>БЮДЖЕТ МУНИЦИПАЛЬНОГО ОБРАЗОВАНИЯ -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Бюджет муниципального образования утверждается представительным органом местного самоуправления.</a:t>
          </a:r>
          <a:endParaRPr lang="ru-RU" dirty="0"/>
        </a:p>
      </dgm:t>
    </dgm:pt>
    <dgm:pt modelId="{86FF97A7-1274-482A-B1A2-D459991EDDB1}" type="parTrans" cxnId="{201639A1-2A1C-4A97-885D-666625AD9E67}">
      <dgm:prSet/>
      <dgm:spPr/>
      <dgm:t>
        <a:bodyPr/>
        <a:lstStyle/>
        <a:p>
          <a:endParaRPr lang="ru-RU"/>
        </a:p>
      </dgm:t>
    </dgm:pt>
    <dgm:pt modelId="{8E5A2547-EBD4-4E07-A9B0-9B79F5D226DC}" type="sibTrans" cxnId="{201639A1-2A1C-4A97-885D-666625AD9E67}">
      <dgm:prSet/>
      <dgm:spPr/>
      <dgm:t>
        <a:bodyPr/>
        <a:lstStyle/>
        <a:p>
          <a:endParaRPr lang="ru-RU"/>
        </a:p>
      </dgm:t>
    </dgm:pt>
    <dgm:pt modelId="{3BA50C39-F7D9-482F-8E1F-B862C441C85C}" type="pres">
      <dgm:prSet presAssocID="{EB5D5006-432B-406A-97A4-E2CB291326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DD803A-B941-4AEE-99EF-F9D0CC89FB73}" type="pres">
      <dgm:prSet presAssocID="{612BDFE2-015D-41F2-81E3-9CF5D0B7257C}" presName="node" presStyleLbl="node1" presStyleIdx="0" presStyleCnt="6" custLinFactX="12777" custLinFactNeighborX="100000" custLinFactNeighborY="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09E558-0188-4893-AC9B-BFE7C64F7879}" type="pres">
      <dgm:prSet presAssocID="{75C711FC-2E1A-434D-AE0D-21C05D96417B}" presName="sibTrans" presStyleCnt="0"/>
      <dgm:spPr/>
      <dgm:t>
        <a:bodyPr/>
        <a:lstStyle/>
        <a:p>
          <a:endParaRPr lang="ru-RU"/>
        </a:p>
      </dgm:t>
    </dgm:pt>
    <dgm:pt modelId="{00DCE202-B6C1-463A-962E-0F75F8B33E8D}" type="pres">
      <dgm:prSet presAssocID="{E0F2E608-F4DC-43F0-BB00-127A4F389C4F}" presName="node" presStyleLbl="node1" presStyleIdx="1" presStyleCnt="6" custLinFactX="8334" custLinFactNeighborX="100000" custLinFactNeighborY="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5A53D82-5948-404A-8ACE-26DD84B9CE68}" type="pres">
      <dgm:prSet presAssocID="{8E5A2547-EBD4-4E07-A9B0-9B79F5D226DC}" presName="sibTrans" presStyleCnt="0"/>
      <dgm:spPr/>
      <dgm:t>
        <a:bodyPr/>
        <a:lstStyle/>
        <a:p>
          <a:endParaRPr lang="ru-RU"/>
        </a:p>
      </dgm:t>
    </dgm:pt>
    <dgm:pt modelId="{A6CB2F7D-B492-4B8D-9D3A-A691353495D0}" type="pres">
      <dgm:prSet presAssocID="{49B7E030-F85F-4D61-B141-0B9FF7E7FF6A}" presName="node" presStyleLbl="node1" presStyleIdx="2" presStyleCnt="6" custLinFactX="-100000" custLinFactNeighborX="-118334" custLinFactNeighborY="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47F91E-F892-45F0-9BF0-45DA6728C5C8}" type="pres">
      <dgm:prSet presAssocID="{21276D10-11BE-4162-9504-748ACE5C6C34}" presName="sibTrans" presStyleCnt="0"/>
      <dgm:spPr/>
      <dgm:t>
        <a:bodyPr/>
        <a:lstStyle/>
        <a:p>
          <a:endParaRPr lang="ru-RU"/>
        </a:p>
      </dgm:t>
    </dgm:pt>
    <dgm:pt modelId="{922F3AB0-3DD9-43A0-BDA7-CC46C96BA43D}" type="pres">
      <dgm:prSet presAssocID="{686B83D5-CB22-44A5-B31E-996ADE465D0E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10924F-5823-4773-A0ED-7340D3693693}" type="pres">
      <dgm:prSet presAssocID="{04F2F5E2-1C98-452F-B1D1-BE27AED0B3FC}" presName="sibTrans" presStyleCnt="0"/>
      <dgm:spPr/>
      <dgm:t>
        <a:bodyPr/>
        <a:lstStyle/>
        <a:p>
          <a:endParaRPr lang="ru-RU"/>
        </a:p>
      </dgm:t>
    </dgm:pt>
    <dgm:pt modelId="{67592F89-44B3-402A-A948-4CD67591DC7D}" type="pres">
      <dgm:prSet presAssocID="{B608B523-C842-41D2-B848-385A5EDBB240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31986A-E3AF-4B27-A66E-CC6C56F1B014}" type="pres">
      <dgm:prSet presAssocID="{9A313128-3CCC-4886-9144-717EAECCC664}" presName="sibTrans" presStyleCnt="0"/>
      <dgm:spPr/>
      <dgm:t>
        <a:bodyPr/>
        <a:lstStyle/>
        <a:p>
          <a:endParaRPr lang="ru-RU"/>
        </a:p>
      </dgm:t>
    </dgm:pt>
    <dgm:pt modelId="{83B38D83-AB54-4A44-9AA0-2A68E0D3E96F}" type="pres">
      <dgm:prSet presAssocID="{0FD505AA-B0B9-4E5C-96EE-82A94DDEE34F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B6FCF91-B0D7-40BA-8DED-9F7EE9F3E7B3}" type="presOf" srcId="{686B83D5-CB22-44A5-B31E-996ADE465D0E}" destId="{922F3AB0-3DD9-43A0-BDA7-CC46C96BA43D}" srcOrd="0" destOrd="0" presId="urn:microsoft.com/office/officeart/2005/8/layout/default"/>
    <dgm:cxn modelId="{C7485DA4-7728-437C-97BD-08C73496BF62}" type="presOf" srcId="{0FD505AA-B0B9-4E5C-96EE-82A94DDEE34F}" destId="{83B38D83-AB54-4A44-9AA0-2A68E0D3E96F}" srcOrd="0" destOrd="0" presId="urn:microsoft.com/office/officeart/2005/8/layout/default"/>
    <dgm:cxn modelId="{9FD991F5-53BF-4D00-8DB5-D22AAF2CD1C3}" type="presOf" srcId="{E0F2E608-F4DC-43F0-BB00-127A4F389C4F}" destId="{00DCE202-B6C1-463A-962E-0F75F8B33E8D}" srcOrd="0" destOrd="0" presId="urn:microsoft.com/office/officeart/2005/8/layout/default"/>
    <dgm:cxn modelId="{2E3C2EB4-E8AA-4A85-A8F7-5D2A23588BD7}" type="presOf" srcId="{EB5D5006-432B-406A-97A4-E2CB291326BC}" destId="{3BA50C39-F7D9-482F-8E1F-B862C441C85C}" srcOrd="0" destOrd="0" presId="urn:microsoft.com/office/officeart/2005/8/layout/default"/>
    <dgm:cxn modelId="{88DF5DC3-48D9-4695-BEA7-F183570AC56F}" srcId="{EB5D5006-432B-406A-97A4-E2CB291326BC}" destId="{49B7E030-F85F-4D61-B141-0B9FF7E7FF6A}" srcOrd="2" destOrd="0" parTransId="{4234EC43-73DE-4572-BA47-5CDD0F14ED8F}" sibTransId="{21276D10-11BE-4162-9504-748ACE5C6C34}"/>
    <dgm:cxn modelId="{201639A1-2A1C-4A97-885D-666625AD9E67}" srcId="{EB5D5006-432B-406A-97A4-E2CB291326BC}" destId="{E0F2E608-F4DC-43F0-BB00-127A4F389C4F}" srcOrd="1" destOrd="0" parTransId="{86FF97A7-1274-482A-B1A2-D459991EDDB1}" sibTransId="{8E5A2547-EBD4-4E07-A9B0-9B79F5D226DC}"/>
    <dgm:cxn modelId="{1251C8B2-886F-418B-8423-FF380E39A2FD}" type="presOf" srcId="{612BDFE2-015D-41F2-81E3-9CF5D0B7257C}" destId="{88DD803A-B941-4AEE-99EF-F9D0CC89FB73}" srcOrd="0" destOrd="0" presId="urn:microsoft.com/office/officeart/2005/8/layout/default"/>
    <dgm:cxn modelId="{2B9CD257-491E-4015-B2D8-251A57A9C406}" srcId="{EB5D5006-432B-406A-97A4-E2CB291326BC}" destId="{B608B523-C842-41D2-B848-385A5EDBB240}" srcOrd="4" destOrd="0" parTransId="{7E402102-36A8-4994-A841-45FC57F78685}" sibTransId="{9A313128-3CCC-4886-9144-717EAECCC664}"/>
    <dgm:cxn modelId="{B0ECC1DE-83E5-489D-9C89-2ED630B05C6A}" srcId="{EB5D5006-432B-406A-97A4-E2CB291326BC}" destId="{612BDFE2-015D-41F2-81E3-9CF5D0B7257C}" srcOrd="0" destOrd="0" parTransId="{06B47CAC-E7E1-48BF-B5D6-1B2456432F39}" sibTransId="{75C711FC-2E1A-434D-AE0D-21C05D96417B}"/>
    <dgm:cxn modelId="{01154049-567E-4D5F-8D37-2D92193037A1}" srcId="{EB5D5006-432B-406A-97A4-E2CB291326BC}" destId="{0FD505AA-B0B9-4E5C-96EE-82A94DDEE34F}" srcOrd="5" destOrd="0" parTransId="{051903E6-7E64-4B58-8254-07E56CFA43FD}" sibTransId="{473E5178-BB1E-4B37-BF37-A4C61099BDD5}"/>
    <dgm:cxn modelId="{A12F1163-7988-4D70-BE1F-36EE0C4A7041}" type="presOf" srcId="{B608B523-C842-41D2-B848-385A5EDBB240}" destId="{67592F89-44B3-402A-A948-4CD67591DC7D}" srcOrd="0" destOrd="0" presId="urn:microsoft.com/office/officeart/2005/8/layout/default"/>
    <dgm:cxn modelId="{7C15D33C-8753-42C7-A2B8-9FF108B46513}" srcId="{EB5D5006-432B-406A-97A4-E2CB291326BC}" destId="{686B83D5-CB22-44A5-B31E-996ADE465D0E}" srcOrd="3" destOrd="0" parTransId="{2A085F59-5B93-4C84-B9F2-31689C9169A0}" sibTransId="{04F2F5E2-1C98-452F-B1D1-BE27AED0B3FC}"/>
    <dgm:cxn modelId="{05204AE4-834F-4C9B-B4EF-37E62479C3F7}" type="presOf" srcId="{49B7E030-F85F-4D61-B141-0B9FF7E7FF6A}" destId="{A6CB2F7D-B492-4B8D-9D3A-A691353495D0}" srcOrd="0" destOrd="0" presId="urn:microsoft.com/office/officeart/2005/8/layout/default"/>
    <dgm:cxn modelId="{CDD28D3A-6029-4679-98D3-10C4F0D92CBA}" type="presParOf" srcId="{3BA50C39-F7D9-482F-8E1F-B862C441C85C}" destId="{88DD803A-B941-4AEE-99EF-F9D0CC89FB73}" srcOrd="0" destOrd="0" presId="urn:microsoft.com/office/officeart/2005/8/layout/default"/>
    <dgm:cxn modelId="{80857E61-8118-490B-B1F9-C13390239979}" type="presParOf" srcId="{3BA50C39-F7D9-482F-8E1F-B862C441C85C}" destId="{9409E558-0188-4893-AC9B-BFE7C64F7879}" srcOrd="1" destOrd="0" presId="urn:microsoft.com/office/officeart/2005/8/layout/default"/>
    <dgm:cxn modelId="{08CFDC5D-8A62-48E7-B922-8AB348FBA7C2}" type="presParOf" srcId="{3BA50C39-F7D9-482F-8E1F-B862C441C85C}" destId="{00DCE202-B6C1-463A-962E-0F75F8B33E8D}" srcOrd="2" destOrd="0" presId="urn:microsoft.com/office/officeart/2005/8/layout/default"/>
    <dgm:cxn modelId="{24368E89-C6C6-410C-9B59-21E74C504E7E}" type="presParOf" srcId="{3BA50C39-F7D9-482F-8E1F-B862C441C85C}" destId="{25A53D82-5948-404A-8ACE-26DD84B9CE68}" srcOrd="3" destOrd="0" presId="urn:microsoft.com/office/officeart/2005/8/layout/default"/>
    <dgm:cxn modelId="{73EC186A-1246-4C9B-B90F-FD73E3FB5A28}" type="presParOf" srcId="{3BA50C39-F7D9-482F-8E1F-B862C441C85C}" destId="{A6CB2F7D-B492-4B8D-9D3A-A691353495D0}" srcOrd="4" destOrd="0" presId="urn:microsoft.com/office/officeart/2005/8/layout/default"/>
    <dgm:cxn modelId="{85E10812-5DE3-48CF-A592-441C709DA8FA}" type="presParOf" srcId="{3BA50C39-F7D9-482F-8E1F-B862C441C85C}" destId="{AE47F91E-F892-45F0-9BF0-45DA6728C5C8}" srcOrd="5" destOrd="0" presId="urn:microsoft.com/office/officeart/2005/8/layout/default"/>
    <dgm:cxn modelId="{141169C0-4985-4608-8AEB-A2DA385125DB}" type="presParOf" srcId="{3BA50C39-F7D9-482F-8E1F-B862C441C85C}" destId="{922F3AB0-3DD9-43A0-BDA7-CC46C96BA43D}" srcOrd="6" destOrd="0" presId="urn:microsoft.com/office/officeart/2005/8/layout/default"/>
    <dgm:cxn modelId="{C461CF77-CE74-4CA1-BBC5-1A0539C9FBFE}" type="presParOf" srcId="{3BA50C39-F7D9-482F-8E1F-B862C441C85C}" destId="{3010924F-5823-4773-A0ED-7340D3693693}" srcOrd="7" destOrd="0" presId="urn:microsoft.com/office/officeart/2005/8/layout/default"/>
    <dgm:cxn modelId="{9B4A2DC6-8051-4FCF-B677-D0A27139B943}" type="presParOf" srcId="{3BA50C39-F7D9-482F-8E1F-B862C441C85C}" destId="{67592F89-44B3-402A-A948-4CD67591DC7D}" srcOrd="8" destOrd="0" presId="urn:microsoft.com/office/officeart/2005/8/layout/default"/>
    <dgm:cxn modelId="{3138BEB6-65C9-4F0E-9E3A-4695E0A520B3}" type="presParOf" srcId="{3BA50C39-F7D9-482F-8E1F-B862C441C85C}" destId="{ED31986A-E3AF-4B27-A66E-CC6C56F1B014}" srcOrd="9" destOrd="0" presId="urn:microsoft.com/office/officeart/2005/8/layout/default"/>
    <dgm:cxn modelId="{BCBAADFD-FE48-46F5-9642-504ADDB88780}" type="presParOf" srcId="{3BA50C39-F7D9-482F-8E1F-B862C441C85C}" destId="{83B38D83-AB54-4A44-9AA0-2A68E0D3E96F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4B3AC-B2B2-4CAB-9A24-3D33942DCFC9}" type="doc">
      <dgm:prSet loTypeId="urn:microsoft.com/office/officeart/2005/8/layout/default" loCatId="list" qsTypeId="urn:microsoft.com/office/officeart/2005/8/quickstyle/3d7" qsCatId="3D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6C02EAB-718C-4635-A6A0-7F79F1E4669A}">
      <dgm:prSet phldrT="[Текст]"/>
      <dgm:spPr/>
      <dgm:t>
        <a:bodyPr/>
        <a:lstStyle/>
        <a:p>
          <a:r>
            <a:rPr lang="ru-RU" dirty="0" smtClean="0"/>
            <a:t>МУНИЦИПАЛЬНАЯ ПРОГРАММА -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обеспечивающих наиболее эффективное достижение целей и решение задач социально-экономического развития муниципального образования «</a:t>
          </a:r>
          <a:r>
            <a:rPr lang="ru-RU" dirty="0" err="1" smtClean="0"/>
            <a:t>Аларский</a:t>
          </a:r>
          <a:r>
            <a:rPr lang="ru-RU" dirty="0" smtClean="0"/>
            <a:t> район».</a:t>
          </a:r>
          <a:endParaRPr lang="ru-RU" dirty="0"/>
        </a:p>
      </dgm:t>
    </dgm:pt>
    <dgm:pt modelId="{7852528F-45BB-40BF-A2FA-E368161E0BBB}" type="parTrans" cxnId="{5F16712B-4240-450F-9361-36FE3B1F785F}">
      <dgm:prSet/>
      <dgm:spPr/>
      <dgm:t>
        <a:bodyPr/>
        <a:lstStyle/>
        <a:p>
          <a:endParaRPr lang="ru-RU"/>
        </a:p>
      </dgm:t>
    </dgm:pt>
    <dgm:pt modelId="{FD73BA4F-944C-45E3-B778-5C9411D790C7}" type="sibTrans" cxnId="{5F16712B-4240-450F-9361-36FE3B1F785F}">
      <dgm:prSet/>
      <dgm:spPr/>
      <dgm:t>
        <a:bodyPr/>
        <a:lstStyle/>
        <a:p>
          <a:endParaRPr lang="ru-RU"/>
        </a:p>
      </dgm:t>
    </dgm:pt>
    <dgm:pt modelId="{86283403-2001-46B2-83A0-22A8E025392F}">
      <dgm:prSet phldrT="[Текст]"/>
      <dgm:spPr/>
      <dgm:t>
        <a:bodyPr/>
        <a:lstStyle/>
        <a:p>
          <a:r>
            <a:rPr lang="ru-RU" dirty="0" smtClean="0"/>
            <a:t>ОТЧЕТНЫЙ ФИНАНСОВЫЙ ГОД - </a:t>
          </a:r>
          <a:r>
            <a:rPr lang="ru-RU" dirty="0" err="1" smtClean="0"/>
            <a:t>год</a:t>
          </a:r>
          <a:r>
            <a:rPr lang="ru-RU" dirty="0" smtClean="0"/>
            <a:t>, предшествующий текущему финансовому году.</a:t>
          </a:r>
          <a:endParaRPr lang="ru-RU" dirty="0"/>
        </a:p>
      </dgm:t>
    </dgm:pt>
    <dgm:pt modelId="{62F6A474-8A96-487D-8A60-17719C8EDE96}" type="parTrans" cxnId="{6BB5380D-C1E5-410C-8F81-E54171C27BE2}">
      <dgm:prSet/>
      <dgm:spPr/>
      <dgm:t>
        <a:bodyPr/>
        <a:lstStyle/>
        <a:p>
          <a:endParaRPr lang="ru-RU"/>
        </a:p>
      </dgm:t>
    </dgm:pt>
    <dgm:pt modelId="{2569788F-5916-47CF-B358-1C747B50DCE6}" type="sibTrans" cxnId="{6BB5380D-C1E5-410C-8F81-E54171C27BE2}">
      <dgm:prSet/>
      <dgm:spPr/>
      <dgm:t>
        <a:bodyPr/>
        <a:lstStyle/>
        <a:p>
          <a:endParaRPr lang="ru-RU"/>
        </a:p>
      </dgm:t>
    </dgm:pt>
    <dgm:pt modelId="{1197F82A-1275-474C-BDE2-2CA3049BE8B0}">
      <dgm:prSet phldrT="[Текст]"/>
      <dgm:spPr/>
      <dgm:t>
        <a:bodyPr/>
        <a:lstStyle/>
        <a:p>
          <a:r>
            <a:rPr lang="ru-RU" dirty="0" smtClean="0"/>
            <a:t>ОЧЕРЕДНОЙ ФИНАНСОВЫЙ ГОД - </a:t>
          </a:r>
          <a:r>
            <a:rPr lang="ru-RU" dirty="0" err="1" smtClean="0"/>
            <a:t>год</a:t>
          </a:r>
          <a:r>
            <a:rPr lang="ru-RU" dirty="0" smtClean="0"/>
            <a:t>, следующий за текущим финансовым годом.</a:t>
          </a:r>
          <a:endParaRPr lang="ru-RU" dirty="0"/>
        </a:p>
      </dgm:t>
    </dgm:pt>
    <dgm:pt modelId="{FB530ADA-0AD9-42A7-A796-E3806451432B}" type="parTrans" cxnId="{9A8B4CD4-3BF8-47EE-BA5F-ACE95ECD267E}">
      <dgm:prSet/>
      <dgm:spPr/>
      <dgm:t>
        <a:bodyPr/>
        <a:lstStyle/>
        <a:p>
          <a:endParaRPr lang="ru-RU"/>
        </a:p>
      </dgm:t>
    </dgm:pt>
    <dgm:pt modelId="{48040741-8BB1-44C4-B940-8A1A5FAE0330}" type="sibTrans" cxnId="{9A8B4CD4-3BF8-47EE-BA5F-ACE95ECD267E}">
      <dgm:prSet/>
      <dgm:spPr/>
      <dgm:t>
        <a:bodyPr/>
        <a:lstStyle/>
        <a:p>
          <a:endParaRPr lang="ru-RU"/>
        </a:p>
      </dgm:t>
    </dgm:pt>
    <dgm:pt modelId="{F68673E3-DFFB-4C39-BB26-DC4AD129DB7D}">
      <dgm:prSet phldrT="[Текст]"/>
      <dgm:spPr/>
      <dgm:t>
        <a:bodyPr/>
        <a:lstStyle/>
        <a:p>
          <a:r>
            <a:rPr lang="ru-RU" dirty="0" smtClean="0"/>
            <a:t>ПЛАНОВЫЙ ПЕРИОД - два финансовых года, следующие за очередным финансовым годом.</a:t>
          </a:r>
          <a:endParaRPr lang="ru-RU" dirty="0"/>
        </a:p>
      </dgm:t>
    </dgm:pt>
    <dgm:pt modelId="{BF5A23B4-6B79-4FB1-9D9E-835F9956E51F}" type="parTrans" cxnId="{41E1B8D2-1F87-4596-B440-B231790C7D1A}">
      <dgm:prSet/>
      <dgm:spPr/>
      <dgm:t>
        <a:bodyPr/>
        <a:lstStyle/>
        <a:p>
          <a:endParaRPr lang="ru-RU"/>
        </a:p>
      </dgm:t>
    </dgm:pt>
    <dgm:pt modelId="{C1475297-CBA7-4F69-A404-51FB82953777}" type="sibTrans" cxnId="{41E1B8D2-1F87-4596-B440-B231790C7D1A}">
      <dgm:prSet/>
      <dgm:spPr/>
      <dgm:t>
        <a:bodyPr/>
        <a:lstStyle/>
        <a:p>
          <a:endParaRPr lang="ru-RU"/>
        </a:p>
      </dgm:t>
    </dgm:pt>
    <dgm:pt modelId="{AA61E21A-9C94-4497-B4E4-47CA809EDA69}">
      <dgm:prSet phldrT="[Текст]"/>
      <dgm:spPr/>
      <dgm:t>
        <a:bodyPr/>
        <a:lstStyle/>
        <a:p>
          <a:r>
            <a:rPr lang="ru-RU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Федерации.</a:t>
          </a:r>
          <a:endParaRPr lang="ru-RU" dirty="0"/>
        </a:p>
      </dgm:t>
    </dgm:pt>
    <dgm:pt modelId="{C2EBCBBE-2D7F-437D-A428-4CE631CD1DB2}" type="parTrans" cxnId="{8FEBC027-B68F-427A-BE58-56A88FE8542D}">
      <dgm:prSet/>
      <dgm:spPr/>
      <dgm:t>
        <a:bodyPr/>
        <a:lstStyle/>
        <a:p>
          <a:endParaRPr lang="ru-RU"/>
        </a:p>
      </dgm:t>
    </dgm:pt>
    <dgm:pt modelId="{BF090D82-97AB-434B-AE5B-CE89B1D4D165}" type="sibTrans" cxnId="{8FEBC027-B68F-427A-BE58-56A88FE8542D}">
      <dgm:prSet/>
      <dgm:spPr/>
      <dgm:t>
        <a:bodyPr/>
        <a:lstStyle/>
        <a:p>
          <a:endParaRPr lang="ru-RU"/>
        </a:p>
      </dgm:t>
    </dgm:pt>
    <dgm:pt modelId="{33A34064-AF7A-4B9E-BD67-E879C0BC018C}" type="pres">
      <dgm:prSet presAssocID="{5294B3AC-B2B2-4CAB-9A24-3D33942DCF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D7D88-874D-4CD0-9FA0-1BD24B2F4107}" type="pres">
      <dgm:prSet presAssocID="{16C02EAB-718C-4635-A6A0-7F79F1E4669A}" presName="node" presStyleLbl="node1" presStyleIdx="0" presStyleCnt="5" custLinFactNeighborX="-25459" custLinFactNeighborY="41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68F5EF-F661-43E6-BB7E-4583C41EA038}" type="pres">
      <dgm:prSet presAssocID="{FD73BA4F-944C-45E3-B778-5C9411D790C7}" presName="sibTrans" presStyleCnt="0"/>
      <dgm:spPr/>
      <dgm:t>
        <a:bodyPr/>
        <a:lstStyle/>
        <a:p>
          <a:endParaRPr lang="ru-RU"/>
        </a:p>
      </dgm:t>
    </dgm:pt>
    <dgm:pt modelId="{64A5ACF7-C657-41BB-AE87-3BC10891EA80}" type="pres">
      <dgm:prSet presAssocID="{86283403-2001-46B2-83A0-22A8E025392F}" presName="node" presStyleLbl="node1" presStyleIdx="1" presStyleCnt="5" custLinFactNeighborX="32982" custLinFactNeighborY="84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65B866-5323-4FB1-BF0A-555685484A81}" type="pres">
      <dgm:prSet presAssocID="{2569788F-5916-47CF-B358-1C747B50DCE6}" presName="sibTrans" presStyleCnt="0"/>
      <dgm:spPr/>
      <dgm:t>
        <a:bodyPr/>
        <a:lstStyle/>
        <a:p>
          <a:endParaRPr lang="ru-RU"/>
        </a:p>
      </dgm:t>
    </dgm:pt>
    <dgm:pt modelId="{2D6F4522-8B8F-401C-B325-572676B857E8}" type="pres">
      <dgm:prSet presAssocID="{1197F82A-1275-474C-BDE2-2CA3049BE8B0}" presName="node" presStyleLbl="node1" presStyleIdx="2" presStyleCnt="5" custLinFactY="15414" custLinFactNeighborX="-2920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6228A-D883-4DCE-8CD7-04DBC89935A1}" type="pres">
      <dgm:prSet presAssocID="{48040741-8BB1-44C4-B940-8A1A5FAE0330}" presName="sibTrans" presStyleCnt="0"/>
      <dgm:spPr/>
      <dgm:t>
        <a:bodyPr/>
        <a:lstStyle/>
        <a:p>
          <a:endParaRPr lang="ru-RU"/>
        </a:p>
      </dgm:t>
    </dgm:pt>
    <dgm:pt modelId="{BC50959D-D792-4A97-BF39-FDC3EF4718AA}" type="pres">
      <dgm:prSet presAssocID="{F68673E3-DFFB-4C39-BB26-DC4AD129DB7D}" presName="node" presStyleLbl="node1" presStyleIdx="3" presStyleCnt="5" custLinFactY="23854" custLinFactNeighborX="3551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5422D89-91C4-47D4-95B1-1AAF84FB13DB}" type="pres">
      <dgm:prSet presAssocID="{C1475297-CBA7-4F69-A404-51FB82953777}" presName="sibTrans" presStyleCnt="0"/>
      <dgm:spPr/>
      <dgm:t>
        <a:bodyPr/>
        <a:lstStyle/>
        <a:p>
          <a:endParaRPr lang="ru-RU"/>
        </a:p>
      </dgm:t>
    </dgm:pt>
    <dgm:pt modelId="{26C3192D-2B0C-4548-8D31-BF23B306D2B6}" type="pres">
      <dgm:prSet presAssocID="{AA61E21A-9C94-4497-B4E4-47CA809EDA69}" presName="node" presStyleLbl="node1" presStyleIdx="4" presStyleCnt="5" custLinFactY="-10979" custLinFactNeighborX="1889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93CBDE8-5A94-483E-A66C-A3FDF87FB928}" type="presOf" srcId="{86283403-2001-46B2-83A0-22A8E025392F}" destId="{64A5ACF7-C657-41BB-AE87-3BC10891EA80}" srcOrd="0" destOrd="0" presId="urn:microsoft.com/office/officeart/2005/8/layout/default"/>
    <dgm:cxn modelId="{7E3B5F85-16E5-4237-B72B-7D2240B35268}" type="presOf" srcId="{1197F82A-1275-474C-BDE2-2CA3049BE8B0}" destId="{2D6F4522-8B8F-401C-B325-572676B857E8}" srcOrd="0" destOrd="0" presId="urn:microsoft.com/office/officeart/2005/8/layout/default"/>
    <dgm:cxn modelId="{9A8B4CD4-3BF8-47EE-BA5F-ACE95ECD267E}" srcId="{5294B3AC-B2B2-4CAB-9A24-3D33942DCFC9}" destId="{1197F82A-1275-474C-BDE2-2CA3049BE8B0}" srcOrd="2" destOrd="0" parTransId="{FB530ADA-0AD9-42A7-A796-E3806451432B}" sibTransId="{48040741-8BB1-44C4-B940-8A1A5FAE0330}"/>
    <dgm:cxn modelId="{6BB5380D-C1E5-410C-8F81-E54171C27BE2}" srcId="{5294B3AC-B2B2-4CAB-9A24-3D33942DCFC9}" destId="{86283403-2001-46B2-83A0-22A8E025392F}" srcOrd="1" destOrd="0" parTransId="{62F6A474-8A96-487D-8A60-17719C8EDE96}" sibTransId="{2569788F-5916-47CF-B358-1C747B50DCE6}"/>
    <dgm:cxn modelId="{5E434B5E-2DB4-4297-B27C-35791CDF2901}" type="presOf" srcId="{5294B3AC-B2B2-4CAB-9A24-3D33942DCFC9}" destId="{33A34064-AF7A-4B9E-BD67-E879C0BC018C}" srcOrd="0" destOrd="0" presId="urn:microsoft.com/office/officeart/2005/8/layout/default"/>
    <dgm:cxn modelId="{41E1B8D2-1F87-4596-B440-B231790C7D1A}" srcId="{5294B3AC-B2B2-4CAB-9A24-3D33942DCFC9}" destId="{F68673E3-DFFB-4C39-BB26-DC4AD129DB7D}" srcOrd="3" destOrd="0" parTransId="{BF5A23B4-6B79-4FB1-9D9E-835F9956E51F}" sibTransId="{C1475297-CBA7-4F69-A404-51FB82953777}"/>
    <dgm:cxn modelId="{8FEBC027-B68F-427A-BE58-56A88FE8542D}" srcId="{5294B3AC-B2B2-4CAB-9A24-3D33942DCFC9}" destId="{AA61E21A-9C94-4497-B4E4-47CA809EDA69}" srcOrd="4" destOrd="0" parTransId="{C2EBCBBE-2D7F-437D-A428-4CE631CD1DB2}" sibTransId="{BF090D82-97AB-434B-AE5B-CE89B1D4D165}"/>
    <dgm:cxn modelId="{5F16712B-4240-450F-9361-36FE3B1F785F}" srcId="{5294B3AC-B2B2-4CAB-9A24-3D33942DCFC9}" destId="{16C02EAB-718C-4635-A6A0-7F79F1E4669A}" srcOrd="0" destOrd="0" parTransId="{7852528F-45BB-40BF-A2FA-E368161E0BBB}" sibTransId="{FD73BA4F-944C-45E3-B778-5C9411D790C7}"/>
    <dgm:cxn modelId="{02233F26-0C82-4E12-8636-88897592E159}" type="presOf" srcId="{16C02EAB-718C-4635-A6A0-7F79F1E4669A}" destId="{53ED7D88-874D-4CD0-9FA0-1BD24B2F4107}" srcOrd="0" destOrd="0" presId="urn:microsoft.com/office/officeart/2005/8/layout/default"/>
    <dgm:cxn modelId="{FEF5D5FF-D7EE-4384-9812-A60BBA6C26BC}" type="presOf" srcId="{F68673E3-DFFB-4C39-BB26-DC4AD129DB7D}" destId="{BC50959D-D792-4A97-BF39-FDC3EF4718AA}" srcOrd="0" destOrd="0" presId="urn:microsoft.com/office/officeart/2005/8/layout/default"/>
    <dgm:cxn modelId="{5E6903BB-6585-4FE8-8AE3-186FFAE14C43}" type="presOf" srcId="{AA61E21A-9C94-4497-B4E4-47CA809EDA69}" destId="{26C3192D-2B0C-4548-8D31-BF23B306D2B6}" srcOrd="0" destOrd="0" presId="urn:microsoft.com/office/officeart/2005/8/layout/default"/>
    <dgm:cxn modelId="{FB22FB2E-E804-4A9D-B5BE-A670ADBFFF67}" type="presParOf" srcId="{33A34064-AF7A-4B9E-BD67-E879C0BC018C}" destId="{53ED7D88-874D-4CD0-9FA0-1BD24B2F4107}" srcOrd="0" destOrd="0" presId="urn:microsoft.com/office/officeart/2005/8/layout/default"/>
    <dgm:cxn modelId="{CF791AFF-E7B2-464C-94F4-28A1C8D6D842}" type="presParOf" srcId="{33A34064-AF7A-4B9E-BD67-E879C0BC018C}" destId="{F368F5EF-F661-43E6-BB7E-4583C41EA038}" srcOrd="1" destOrd="0" presId="urn:microsoft.com/office/officeart/2005/8/layout/default"/>
    <dgm:cxn modelId="{86BF5415-03A0-4127-AEBD-7045868F39DC}" type="presParOf" srcId="{33A34064-AF7A-4B9E-BD67-E879C0BC018C}" destId="{64A5ACF7-C657-41BB-AE87-3BC10891EA80}" srcOrd="2" destOrd="0" presId="urn:microsoft.com/office/officeart/2005/8/layout/default"/>
    <dgm:cxn modelId="{97C15A00-2F90-42F7-AAE7-1290DF9FA817}" type="presParOf" srcId="{33A34064-AF7A-4B9E-BD67-E879C0BC018C}" destId="{A965B866-5323-4FB1-BF0A-555685484A81}" srcOrd="3" destOrd="0" presId="urn:microsoft.com/office/officeart/2005/8/layout/default"/>
    <dgm:cxn modelId="{AA9EB808-4BEC-4445-9C98-007DB32FB372}" type="presParOf" srcId="{33A34064-AF7A-4B9E-BD67-E879C0BC018C}" destId="{2D6F4522-8B8F-401C-B325-572676B857E8}" srcOrd="4" destOrd="0" presId="urn:microsoft.com/office/officeart/2005/8/layout/default"/>
    <dgm:cxn modelId="{6E4A9E81-AF75-4FD5-BB5C-DE5FE49E4FCF}" type="presParOf" srcId="{33A34064-AF7A-4B9E-BD67-E879C0BC018C}" destId="{4A96228A-D883-4DCE-8CD7-04DBC89935A1}" srcOrd="5" destOrd="0" presId="urn:microsoft.com/office/officeart/2005/8/layout/default"/>
    <dgm:cxn modelId="{0D4CA60A-1FFC-43BB-9E9D-27A8DF637667}" type="presParOf" srcId="{33A34064-AF7A-4B9E-BD67-E879C0BC018C}" destId="{BC50959D-D792-4A97-BF39-FDC3EF4718AA}" srcOrd="6" destOrd="0" presId="urn:microsoft.com/office/officeart/2005/8/layout/default"/>
    <dgm:cxn modelId="{75FB897D-13D8-4A2E-8AD3-3ECD61FFF657}" type="presParOf" srcId="{33A34064-AF7A-4B9E-BD67-E879C0BC018C}" destId="{15422D89-91C4-47D4-95B1-1AAF84FB13DB}" srcOrd="7" destOrd="0" presId="urn:microsoft.com/office/officeart/2005/8/layout/default"/>
    <dgm:cxn modelId="{FD946637-12FA-48BD-9DA2-F6F81DD7D027}" type="presParOf" srcId="{33A34064-AF7A-4B9E-BD67-E879C0BC018C}" destId="{26C3192D-2B0C-4548-8D31-BF23B306D2B6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E2E4B2-C8D6-4DC6-92A9-CD81279A0CC3}" type="doc">
      <dgm:prSet loTypeId="urn:microsoft.com/office/officeart/2005/8/layout/default" loCatId="list" qsTypeId="urn:microsoft.com/office/officeart/2005/8/quickstyle/3d7" qsCatId="3D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3DB28E89-C6BF-4BF5-9168-D80F1127B2BC}">
      <dgm:prSet phldrT="[Текст]"/>
      <dgm:spPr/>
      <dgm:t>
        <a:bodyPr/>
        <a:lstStyle/>
        <a:p>
          <a:r>
            <a:rPr lang="ru-RU" dirty="0" smtClean="0"/>
            <a:t>ПРОФИЦИТ БЮДЖЕТА - превышение доходов бюджета над его расходами</a:t>
          </a:r>
          <a:endParaRPr lang="ru-RU" dirty="0"/>
        </a:p>
      </dgm:t>
    </dgm:pt>
    <dgm:pt modelId="{F7B315D6-7356-4332-A0E0-16BA633706E8}" type="parTrans" cxnId="{543977E0-D5B5-4CA4-8D52-300811573EAB}">
      <dgm:prSet/>
      <dgm:spPr/>
      <dgm:t>
        <a:bodyPr/>
        <a:lstStyle/>
        <a:p>
          <a:endParaRPr lang="ru-RU"/>
        </a:p>
      </dgm:t>
    </dgm:pt>
    <dgm:pt modelId="{BE971160-66A3-4603-88D6-0554009A0DB8}" type="sibTrans" cxnId="{543977E0-D5B5-4CA4-8D52-300811573EAB}">
      <dgm:prSet/>
      <dgm:spPr/>
      <dgm:t>
        <a:bodyPr/>
        <a:lstStyle/>
        <a:p>
          <a:endParaRPr lang="ru-RU"/>
        </a:p>
      </dgm:t>
    </dgm:pt>
    <dgm:pt modelId="{5B7515FC-9FE5-48F0-953A-6CAA2F8B3CEF}">
      <dgm:prSet phldrT="[Текст]"/>
      <dgm:spPr/>
      <dgm:t>
        <a:bodyPr/>
        <a:lstStyle/>
        <a:p>
          <a:r>
            <a:rPr lang="ru-RU" dirty="0" smtClean="0"/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dirty="0"/>
        </a:p>
      </dgm:t>
    </dgm:pt>
    <dgm:pt modelId="{E38F210B-22ED-4529-8FD1-A5BB9AA4DA57}" type="parTrans" cxnId="{E37BFE69-EF10-48B3-B196-3345F994D9A5}">
      <dgm:prSet/>
      <dgm:spPr/>
      <dgm:t>
        <a:bodyPr/>
        <a:lstStyle/>
        <a:p>
          <a:endParaRPr lang="ru-RU"/>
        </a:p>
      </dgm:t>
    </dgm:pt>
    <dgm:pt modelId="{3F3956C8-EAD2-445C-9E62-FC7A23F484BA}" type="sibTrans" cxnId="{E37BFE69-EF10-48B3-B196-3345F994D9A5}">
      <dgm:prSet/>
      <dgm:spPr/>
      <dgm:t>
        <a:bodyPr/>
        <a:lstStyle/>
        <a:p>
          <a:endParaRPr lang="ru-RU"/>
        </a:p>
      </dgm:t>
    </dgm:pt>
    <dgm:pt modelId="{092EB2B6-3A37-4D5C-8997-2B9F4C69DF5A}">
      <dgm:prSet phldrT="[Текст]"/>
      <dgm:spPr/>
      <dgm:t>
        <a:bodyPr/>
        <a:lstStyle/>
        <a:p>
          <a:r>
            <a:rPr lang="ru-RU" dirty="0" smtClean="0"/>
            <a:t>СУБВЕНЦИИ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</a:r>
          <a:endParaRPr lang="ru-RU" dirty="0"/>
        </a:p>
      </dgm:t>
    </dgm:pt>
    <dgm:pt modelId="{5DCE3D31-6E52-4E80-A9A8-8A29A9D23694}" type="parTrans" cxnId="{7BC459A7-BAB1-4860-8C6F-29C8C650178C}">
      <dgm:prSet/>
      <dgm:spPr/>
      <dgm:t>
        <a:bodyPr/>
        <a:lstStyle/>
        <a:p>
          <a:endParaRPr lang="ru-RU"/>
        </a:p>
      </dgm:t>
    </dgm:pt>
    <dgm:pt modelId="{2A9D5FD8-A17D-4A01-A329-014F22CF1E14}" type="sibTrans" cxnId="{7BC459A7-BAB1-4860-8C6F-29C8C650178C}">
      <dgm:prSet/>
      <dgm:spPr/>
      <dgm:t>
        <a:bodyPr/>
        <a:lstStyle/>
        <a:p>
          <a:endParaRPr lang="ru-RU"/>
        </a:p>
      </dgm:t>
    </dgm:pt>
    <dgm:pt modelId="{BAD6B221-F64D-4BA4-9AF4-36F1448D83C2}">
      <dgm:prSet phldrT="[Текст]"/>
      <dgm:spPr/>
      <dgm:t>
        <a:bodyPr/>
        <a:lstStyle/>
        <a:p>
          <a:r>
            <a:rPr lang="ru-RU" dirty="0" smtClean="0"/>
            <a:t>СУБСИДИИ - межбюджетные трансферты, предоставляемые бюджетам муниципальных образований в целях </a:t>
          </a:r>
          <a:r>
            <a:rPr lang="ru-RU" dirty="0" err="1" smtClean="0"/>
            <a:t>софинансирования</a:t>
          </a:r>
          <a:r>
            <a:rPr lang="ru-RU" dirty="0" smtClean="0"/>
            <a:t> расходных обязательств, возникающих при выполнении полномочий органов местного самоуправления по вопросам местного значения.</a:t>
          </a:r>
          <a:endParaRPr lang="ru-RU" dirty="0"/>
        </a:p>
      </dgm:t>
    </dgm:pt>
    <dgm:pt modelId="{3F8191DB-B173-4240-8606-4D2851243552}" type="parTrans" cxnId="{BBB5475C-342F-4E17-836A-E6A3BABE37D2}">
      <dgm:prSet/>
      <dgm:spPr/>
      <dgm:t>
        <a:bodyPr/>
        <a:lstStyle/>
        <a:p>
          <a:endParaRPr lang="ru-RU"/>
        </a:p>
      </dgm:t>
    </dgm:pt>
    <dgm:pt modelId="{8E04AEAD-02A0-4140-96FB-E1D14C4DB732}" type="sibTrans" cxnId="{BBB5475C-342F-4E17-836A-E6A3BABE37D2}">
      <dgm:prSet/>
      <dgm:spPr/>
      <dgm:t>
        <a:bodyPr/>
        <a:lstStyle/>
        <a:p>
          <a:endParaRPr lang="ru-RU"/>
        </a:p>
      </dgm:t>
    </dgm:pt>
    <dgm:pt modelId="{6BBA559C-8309-4872-A682-52068984AAC4}">
      <dgm:prSet/>
      <dgm:spPr/>
      <dgm:t>
        <a:bodyPr/>
        <a:lstStyle/>
        <a:p>
          <a:r>
            <a:rPr lang="ru-RU" dirty="0" smtClean="0"/>
            <a:t>ТЕКУЩИЙ ФИНАНСОВЫЙ ГОД - </a:t>
          </a:r>
          <a:r>
            <a:rPr lang="ru-RU" dirty="0" err="1" smtClean="0"/>
            <a:t>год</a:t>
          </a:r>
          <a:r>
            <a:rPr lang="ru-RU" dirty="0" smtClean="0"/>
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</a:r>
          <a:endParaRPr lang="ru-RU" dirty="0"/>
        </a:p>
      </dgm:t>
    </dgm:pt>
    <dgm:pt modelId="{B66C0FCA-06E7-4041-80C9-A3C76D11F4DA}" type="parTrans" cxnId="{59D7A45A-0427-49CA-8CEC-BB170964852F}">
      <dgm:prSet/>
      <dgm:spPr/>
      <dgm:t>
        <a:bodyPr/>
        <a:lstStyle/>
        <a:p>
          <a:endParaRPr lang="ru-RU"/>
        </a:p>
      </dgm:t>
    </dgm:pt>
    <dgm:pt modelId="{7B1AF661-EF9B-4F0F-9D85-6B4ADACB5846}" type="sibTrans" cxnId="{59D7A45A-0427-49CA-8CEC-BB170964852F}">
      <dgm:prSet/>
      <dgm:spPr/>
      <dgm:t>
        <a:bodyPr/>
        <a:lstStyle/>
        <a:p>
          <a:endParaRPr lang="ru-RU"/>
        </a:p>
      </dgm:t>
    </dgm:pt>
    <dgm:pt modelId="{4F1C43DD-B38F-468B-BC49-791A57F26021}" type="pres">
      <dgm:prSet presAssocID="{9CE2E4B2-C8D6-4DC6-92A9-CD81279A0C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089AA-0E25-46BF-8CEC-DCE226E3B27A}" type="pres">
      <dgm:prSet presAssocID="{3DB28E89-C6BF-4BF5-9168-D80F1127B2BC}" presName="node" presStyleLbl="node1" presStyleIdx="0" presStyleCnt="5" custLinFactNeighborX="-31783" custLinFactNeighborY="41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BFCF836-4DDC-47DA-B131-D6DE65BC4598}" type="pres">
      <dgm:prSet presAssocID="{BE971160-66A3-4603-88D6-0554009A0DB8}" presName="sibTrans" presStyleCnt="0"/>
      <dgm:spPr/>
      <dgm:t>
        <a:bodyPr/>
        <a:lstStyle/>
        <a:p>
          <a:endParaRPr lang="ru-RU"/>
        </a:p>
      </dgm:t>
    </dgm:pt>
    <dgm:pt modelId="{F1028A7B-2AA4-44CD-9CF6-532276B31D34}" type="pres">
      <dgm:prSet presAssocID="{5B7515FC-9FE5-48F0-953A-6CAA2F8B3CEF}" presName="node" presStyleLbl="node1" presStyleIdx="1" presStyleCnt="5" custLinFactNeighborX="35528" custLinFactNeighborY="83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9AA8034-E239-462D-8952-E502994F990C}" type="pres">
      <dgm:prSet presAssocID="{3F3956C8-EAD2-445C-9E62-FC7A23F484BA}" presName="sibTrans" presStyleCnt="0"/>
      <dgm:spPr/>
      <dgm:t>
        <a:bodyPr/>
        <a:lstStyle/>
        <a:p>
          <a:endParaRPr lang="ru-RU"/>
        </a:p>
      </dgm:t>
    </dgm:pt>
    <dgm:pt modelId="{CCF25E96-C4A7-420C-B78D-F9A04439497F}" type="pres">
      <dgm:prSet presAssocID="{092EB2B6-3A37-4D5C-8997-2B9F4C69DF5A}" presName="node" presStyleLbl="node1" presStyleIdx="2" presStyleCnt="5" custLinFactY="11246" custLinFactNeighborX="-3565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4CB8190-E34D-454C-B8E7-2A1AFCC1B12D}" type="pres">
      <dgm:prSet presAssocID="{2A9D5FD8-A17D-4A01-A329-014F22CF1E14}" presName="sibTrans" presStyleCnt="0"/>
      <dgm:spPr/>
      <dgm:t>
        <a:bodyPr/>
        <a:lstStyle/>
        <a:p>
          <a:endParaRPr lang="ru-RU"/>
        </a:p>
      </dgm:t>
    </dgm:pt>
    <dgm:pt modelId="{CD6E24EB-08BE-441B-BDD1-5F43BABB6B6D}" type="pres">
      <dgm:prSet presAssocID="{BAD6B221-F64D-4BA4-9AF4-36F1448D83C2}" presName="node" presStyleLbl="node1" presStyleIdx="3" presStyleCnt="5" custLinFactY="11246" custLinFactNeighborX="44419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8C84A05-420E-43AB-AC34-E7CC2F05CB60}" type="pres">
      <dgm:prSet presAssocID="{8E04AEAD-02A0-4140-96FB-E1D14C4DB732}" presName="sibTrans" presStyleCnt="0"/>
      <dgm:spPr/>
      <dgm:t>
        <a:bodyPr/>
        <a:lstStyle/>
        <a:p>
          <a:endParaRPr lang="ru-RU"/>
        </a:p>
      </dgm:t>
    </dgm:pt>
    <dgm:pt modelId="{81F13AB7-E92D-4562-8E76-7B750B78CA6C}" type="pres">
      <dgm:prSet presAssocID="{6BBA559C-8309-4872-A682-52068984AAC4}" presName="node" presStyleLbl="node1" presStyleIdx="4" presStyleCnt="5" custLinFactY="-15241" custLinFactNeighborX="581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29C7411-5257-4AC6-81A2-69B8A70AFAE7}" type="presOf" srcId="{5B7515FC-9FE5-48F0-953A-6CAA2F8B3CEF}" destId="{F1028A7B-2AA4-44CD-9CF6-532276B31D34}" srcOrd="0" destOrd="0" presId="urn:microsoft.com/office/officeart/2005/8/layout/default"/>
    <dgm:cxn modelId="{38FAD77E-EDC3-477C-B61E-808267F8E7BC}" type="presOf" srcId="{6BBA559C-8309-4872-A682-52068984AAC4}" destId="{81F13AB7-E92D-4562-8E76-7B750B78CA6C}" srcOrd="0" destOrd="0" presId="urn:microsoft.com/office/officeart/2005/8/layout/default"/>
    <dgm:cxn modelId="{543977E0-D5B5-4CA4-8D52-300811573EAB}" srcId="{9CE2E4B2-C8D6-4DC6-92A9-CD81279A0CC3}" destId="{3DB28E89-C6BF-4BF5-9168-D80F1127B2BC}" srcOrd="0" destOrd="0" parTransId="{F7B315D6-7356-4332-A0E0-16BA633706E8}" sibTransId="{BE971160-66A3-4603-88D6-0554009A0DB8}"/>
    <dgm:cxn modelId="{E37BFE69-EF10-48B3-B196-3345F994D9A5}" srcId="{9CE2E4B2-C8D6-4DC6-92A9-CD81279A0CC3}" destId="{5B7515FC-9FE5-48F0-953A-6CAA2F8B3CEF}" srcOrd="1" destOrd="0" parTransId="{E38F210B-22ED-4529-8FD1-A5BB9AA4DA57}" sibTransId="{3F3956C8-EAD2-445C-9E62-FC7A23F484BA}"/>
    <dgm:cxn modelId="{31ECB1DD-1E32-43DB-AEE9-C28FC61B89AD}" type="presOf" srcId="{3DB28E89-C6BF-4BF5-9168-D80F1127B2BC}" destId="{5FB089AA-0E25-46BF-8CEC-DCE226E3B27A}" srcOrd="0" destOrd="0" presId="urn:microsoft.com/office/officeart/2005/8/layout/default"/>
    <dgm:cxn modelId="{BBB5475C-342F-4E17-836A-E6A3BABE37D2}" srcId="{9CE2E4B2-C8D6-4DC6-92A9-CD81279A0CC3}" destId="{BAD6B221-F64D-4BA4-9AF4-36F1448D83C2}" srcOrd="3" destOrd="0" parTransId="{3F8191DB-B173-4240-8606-4D2851243552}" sibTransId="{8E04AEAD-02A0-4140-96FB-E1D14C4DB732}"/>
    <dgm:cxn modelId="{F6A3AAB7-807C-4D8F-98C9-A12DCE080FF8}" type="presOf" srcId="{BAD6B221-F64D-4BA4-9AF4-36F1448D83C2}" destId="{CD6E24EB-08BE-441B-BDD1-5F43BABB6B6D}" srcOrd="0" destOrd="0" presId="urn:microsoft.com/office/officeart/2005/8/layout/default"/>
    <dgm:cxn modelId="{F0901C19-3FDD-4E5D-8326-B361729C9C32}" type="presOf" srcId="{9CE2E4B2-C8D6-4DC6-92A9-CD81279A0CC3}" destId="{4F1C43DD-B38F-468B-BC49-791A57F26021}" srcOrd="0" destOrd="0" presId="urn:microsoft.com/office/officeart/2005/8/layout/default"/>
    <dgm:cxn modelId="{59D7A45A-0427-49CA-8CEC-BB170964852F}" srcId="{9CE2E4B2-C8D6-4DC6-92A9-CD81279A0CC3}" destId="{6BBA559C-8309-4872-A682-52068984AAC4}" srcOrd="4" destOrd="0" parTransId="{B66C0FCA-06E7-4041-80C9-A3C76D11F4DA}" sibTransId="{7B1AF661-EF9B-4F0F-9D85-6B4ADACB5846}"/>
    <dgm:cxn modelId="{1F12D42A-5F02-44A2-AA49-ED4F5EC7E906}" type="presOf" srcId="{092EB2B6-3A37-4D5C-8997-2B9F4C69DF5A}" destId="{CCF25E96-C4A7-420C-B78D-F9A04439497F}" srcOrd="0" destOrd="0" presId="urn:microsoft.com/office/officeart/2005/8/layout/default"/>
    <dgm:cxn modelId="{7BC459A7-BAB1-4860-8C6F-29C8C650178C}" srcId="{9CE2E4B2-C8D6-4DC6-92A9-CD81279A0CC3}" destId="{092EB2B6-3A37-4D5C-8997-2B9F4C69DF5A}" srcOrd="2" destOrd="0" parTransId="{5DCE3D31-6E52-4E80-A9A8-8A29A9D23694}" sibTransId="{2A9D5FD8-A17D-4A01-A329-014F22CF1E14}"/>
    <dgm:cxn modelId="{7706BB3A-722D-47DE-9664-97A400E725F9}" type="presParOf" srcId="{4F1C43DD-B38F-468B-BC49-791A57F26021}" destId="{5FB089AA-0E25-46BF-8CEC-DCE226E3B27A}" srcOrd="0" destOrd="0" presId="urn:microsoft.com/office/officeart/2005/8/layout/default"/>
    <dgm:cxn modelId="{471A66DD-7A82-4177-8824-0C5D9BF3D8D7}" type="presParOf" srcId="{4F1C43DD-B38F-468B-BC49-791A57F26021}" destId="{FBFCF836-4DDC-47DA-B131-D6DE65BC4598}" srcOrd="1" destOrd="0" presId="urn:microsoft.com/office/officeart/2005/8/layout/default"/>
    <dgm:cxn modelId="{861094CC-75E4-4856-A65C-F19F1ECF5696}" type="presParOf" srcId="{4F1C43DD-B38F-468B-BC49-791A57F26021}" destId="{F1028A7B-2AA4-44CD-9CF6-532276B31D34}" srcOrd="2" destOrd="0" presId="urn:microsoft.com/office/officeart/2005/8/layout/default"/>
    <dgm:cxn modelId="{55098A27-B7D0-4CBB-8891-3517E6A1E621}" type="presParOf" srcId="{4F1C43DD-B38F-468B-BC49-791A57F26021}" destId="{B9AA8034-E239-462D-8952-E502994F990C}" srcOrd="3" destOrd="0" presId="urn:microsoft.com/office/officeart/2005/8/layout/default"/>
    <dgm:cxn modelId="{642614D5-0B3F-421C-80EA-98A4F17A64EB}" type="presParOf" srcId="{4F1C43DD-B38F-468B-BC49-791A57F26021}" destId="{CCF25E96-C4A7-420C-B78D-F9A04439497F}" srcOrd="4" destOrd="0" presId="urn:microsoft.com/office/officeart/2005/8/layout/default"/>
    <dgm:cxn modelId="{D2C95F56-0550-4751-814E-E6ACECA06777}" type="presParOf" srcId="{4F1C43DD-B38F-468B-BC49-791A57F26021}" destId="{84CB8190-E34D-454C-B8E7-2A1AFCC1B12D}" srcOrd="5" destOrd="0" presId="urn:microsoft.com/office/officeart/2005/8/layout/default"/>
    <dgm:cxn modelId="{853FB8D4-E1C2-4E48-8B45-493566F3DCFB}" type="presParOf" srcId="{4F1C43DD-B38F-468B-BC49-791A57F26021}" destId="{CD6E24EB-08BE-441B-BDD1-5F43BABB6B6D}" srcOrd="6" destOrd="0" presId="urn:microsoft.com/office/officeart/2005/8/layout/default"/>
    <dgm:cxn modelId="{8AF27354-8B1D-491E-B68B-EC7A7C902C48}" type="presParOf" srcId="{4F1C43DD-B38F-468B-BC49-791A57F26021}" destId="{B8C84A05-420E-43AB-AC34-E7CC2F05CB60}" srcOrd="7" destOrd="0" presId="urn:microsoft.com/office/officeart/2005/8/layout/default"/>
    <dgm:cxn modelId="{1907596B-4950-4E8F-BCA5-91D426ED71AA}" type="presParOf" srcId="{4F1C43DD-B38F-468B-BC49-791A57F26021}" destId="{81F13AB7-E92D-4562-8E76-7B750B78CA6C}" srcOrd="8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0.12712</cdr:x>
      <cdr:y>0.03448</cdr:y>
    </cdr:from>
    <cdr:to>
      <cdr:x>0.83893</cdr:x>
      <cdr:y>0.09886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214314"/>
          <a:ext cx="6000361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Times New Roman" pitchFamily="18" charset="0"/>
              <a:cs typeface="Times New Roman" pitchFamily="18" charset="0"/>
            </a:rPr>
            <a:t>Структура расходов в сфере культуры за 2017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01A435-422C-4263-B33A-02950F36BBAB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7030E3-6663-46EA-9001-03DE9026F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116C7-6407-421D-8DF1-09258C0767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E568-D78E-4342-AAE9-15B484B578DA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41CE-544F-4C0F-8BE1-C4928D45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AFA0-4976-4186-8CBF-91AF8AA5D738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7B1C-F309-4B3D-B37D-B156CCE8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11C3-3EE3-44A7-B157-AAAF05E8C755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55DE-A321-4724-909B-037D2B7B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234F-3DC1-4B4E-A87C-00BF9D78F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3E46-B678-4171-8AB4-15E535671674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B36A-D30F-4E36-904D-D64D8AD96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DF5D-036D-4AD6-A075-220C4FE33A21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8B05-EAE2-4402-BD41-E59FD7DA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8FBE-D730-4360-A469-38028F91AA34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75A6-0803-44D8-AFEB-6C8B1775F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54EB-4111-4DCB-80E8-FE891AFD553A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79EE-A286-46B6-8BB7-1B3C94A7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EA1-6089-4262-89AA-AC3802CBF29F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50D4-D2FF-45E8-9196-865834E4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E454-AB73-4093-8DBC-060860EA5CAC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3CC6-759E-4492-B42F-BFD81CF9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16213-EA38-4D68-B82F-78671CC5A16A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0EE5-C0A6-4059-9518-EE0E98C6E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326A-15D2-41DB-8275-D4648EA837B3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0B37-F2CE-49D4-A7D6-448269CF4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3F763-7099-45EA-957A-ACA20A665B73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44633-1D97-4591-B8E2-167753BFB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78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9.xls"/><Relationship Id="rId4" Type="http://schemas.openxmlformats.org/officeDocument/2006/relationships/oleObject" Target="../embeddings/_____Microsoft_Office_Excel_97-20038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85828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муниципального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«</a:t>
            </a:r>
            <a:r>
              <a:rPr lang="ru-RU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Аларский</a:t>
            </a: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район»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ТОВАРООБОРОТА (млн. руб.) </a:t>
            </a:r>
          </a:p>
        </p:txBody>
      </p:sp>
      <p:graphicFrame>
        <p:nvGraphicFramePr>
          <p:cNvPr id="4915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98575" y="2071688"/>
          <a:ext cx="6567488" cy="3836987"/>
        </p:xfrm>
        <a:graphic>
          <a:graphicData uri="http://schemas.openxmlformats.org/presentationml/2006/ole">
            <p:oleObj spid="_x0000_s49154" name="Worksheet" r:id="rId3" imgW="7743901" imgH="4524390" progId="Excel.Sheet.8">
              <p:embed/>
            </p:oleObj>
          </a:graphicData>
        </a:graphic>
      </p:graphicFrame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143125" y="53578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Garamond" pitchFamily="18" charset="0"/>
              </a:rPr>
              <a:t>2013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928938" y="535781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Garamond" pitchFamily="18" charset="0"/>
              </a:rPr>
              <a:t>   2014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786313" y="535781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Garamond" pitchFamily="18" charset="0"/>
              </a:rPr>
              <a:t> 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Документы, на основе которых составляется бюджет  муниципального образования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2071678"/>
          <a:ext cx="822960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</a:rPr>
              <a:t>Перечень наиболее значимых приоритетных задач бюджетной политики, решаемых в рамках формирования и исполнения районного бюджета 2016-2018г.: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Обеспечение долгосрочной устойчивости, сбалансированности районного бюджета.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Сохранение и развитие доходного потенциала районного бюджета.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Повышение эффективности планирования и использования средств районного бюджета.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Реализация мер, направленных на повышение эффективности бюджетных расходов.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Поддержание умеренной долговой нагрузки.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Исполнение районного бюджета в рамках действующего законодательства Российской Федерации.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/>
              <a:t>Обеспечение прозрачности и открытости бюджетного процесса для граждан.</a:t>
            </a:r>
          </a:p>
          <a:p>
            <a:pPr marL="274320" indent="-27432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бюджетного процесса в муниципальном образовании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322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857375"/>
            <a:ext cx="4038600" cy="4918075"/>
          </a:xfrm>
        </p:spPr>
        <p:txBody>
          <a:bodyPr/>
          <a:lstStyle/>
          <a:p>
            <a:pPr>
              <a:buFont typeface="Candara" pitchFamily="34" charset="0"/>
              <a:buAutoNum type="arabicPeriod"/>
            </a:pPr>
            <a:r>
              <a:rPr lang="ru-RU" sz="1200" smtClean="0">
                <a:latin typeface="Cambria" pitchFamily="18" charset="0"/>
              </a:rPr>
              <a:t>Составляется прогноз социально-экономического развития района, определяются основные характеристики бюджета на очередной финансовый год и плановый период, долговая политика района, разрабатываются государственные программы, распределяются бюджетные ассигнования, составляется проект бюджета муниципального образования</a:t>
            </a:r>
          </a:p>
          <a:p>
            <a:pPr>
              <a:buFont typeface="Candara" pitchFamily="34" charset="0"/>
              <a:buAutoNum type="arabicPeriod"/>
            </a:pPr>
            <a:r>
              <a:rPr lang="ru-RU" sz="1200" smtClean="0">
                <a:latin typeface="Cambria" pitchFamily="18" charset="0"/>
              </a:rPr>
              <a:t>По проекту бюджета проводятся публичные слушания. Рассмотрение проекта бюджета  проводится Думой муниципального образования "Аларский район".После рассмотрения, согласования всех вопросов проект бюджета утверждается и направляется на подпись Мэру района, Председателю Думы МО"Аларский район".После этого проект бюджета становится местным бюджетом.</a:t>
            </a:r>
          </a:p>
          <a:p>
            <a:pPr>
              <a:buFont typeface="Candara" pitchFamily="34" charset="0"/>
              <a:buAutoNum type="arabicPeriod"/>
            </a:pPr>
            <a:r>
              <a:rPr lang="ru-RU" sz="1200" smtClean="0">
                <a:latin typeface="Cambria" pitchFamily="18" charset="0"/>
              </a:rPr>
              <a:t>Бюджеты исполняются по доходам, расходам и источникам финансирования дефицита бюджета на основе принципов единства кассы и подведомственности расходов</a:t>
            </a:r>
          </a:p>
          <a:p>
            <a:pPr>
              <a:buFont typeface="Candara" pitchFamily="34" charset="0"/>
              <a:buAutoNum type="arabicPeriod"/>
            </a:pPr>
            <a:r>
              <a:rPr lang="ru-RU" sz="1200" smtClean="0">
                <a:latin typeface="Cambria" pitchFamily="18" charset="0"/>
              </a:rPr>
              <a:t>По итогам текущего финансового года составляется отчетность об исполнении бюджета, направляемая на проверку в Министерство финансов Иркутской области </a:t>
            </a:r>
          </a:p>
          <a:p>
            <a:pPr>
              <a:buFont typeface="Symbol" pitchFamily="18" charset="2"/>
              <a:buNone/>
            </a:pPr>
            <a:endParaRPr lang="ru-RU" sz="1200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429124" y="1785926"/>
          <a:ext cx="471487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поступлений налоговых и неналоговых доходов (тыс. рублей)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000250"/>
          <a:ext cx="8358247" cy="44291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43470"/>
                <a:gridCol w="1928826"/>
                <a:gridCol w="1785951"/>
              </a:tblGrid>
              <a:tr h="824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/>
                        <a:t> 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/>
                        <a:t>План 2017 </a:t>
                      </a:r>
                      <a:r>
                        <a:rPr lang="ru-RU" sz="1400" u="none" strike="noStrike" dirty="0"/>
                        <a:t>г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/>
                        <a:t>Факт 2017 </a:t>
                      </a:r>
                      <a:r>
                        <a:rPr lang="ru-RU" sz="1400" u="none" strike="noStrike" dirty="0"/>
                        <a:t>г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18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/>
                        <a:t>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/>
                        <a:t>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Всего доходов</a:t>
                      </a:r>
                      <a:endParaRPr lang="ru-RU" sz="18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704 938,40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707 516,80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9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Налоговые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87 129,20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101 829,30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908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Неналоговые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18 104,90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17 143,70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002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Безвозмездные поступления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599 704,30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/>
                        <a:t>588 543,80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доходов муниципального образования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 за 2017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40108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 МО «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 (тыс. руб.)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0178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1175" y="1216025"/>
          <a:ext cx="8308975" cy="3968750"/>
        </p:xfrm>
        <a:graphic>
          <a:graphicData uri="http://schemas.openxmlformats.org/presentationml/2006/ole">
            <p:oleObj spid="_x0000_s50178" name="Worksheet" r:id="rId3" imgW="8315232" imgH="3971970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2875" y="5500688"/>
            <a:ext cx="2000250" cy="857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ДЕФИЦИТ (-)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ПРОФИЦИТ (+)</a:t>
            </a:r>
          </a:p>
        </p:txBody>
      </p:sp>
      <p:sp>
        <p:nvSpPr>
          <p:cNvPr id="8" name="Овал 7"/>
          <p:cNvSpPr/>
          <p:nvPr/>
        </p:nvSpPr>
        <p:spPr>
          <a:xfrm>
            <a:off x="2214563" y="5643563"/>
            <a:ext cx="1928812" cy="714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-5 237,30</a:t>
            </a:r>
          </a:p>
        </p:txBody>
      </p:sp>
      <p:sp>
        <p:nvSpPr>
          <p:cNvPr id="10" name="Овал 9"/>
          <p:cNvSpPr/>
          <p:nvPr/>
        </p:nvSpPr>
        <p:spPr>
          <a:xfrm>
            <a:off x="4786313" y="5643563"/>
            <a:ext cx="1714500" cy="7143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14 346,70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поступлений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налоговых доходов за 2017г. (тыс. руб.)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Структура поступлений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неналоговых доходов на 2017 год (тыс. руб.)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5073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бюджета МО "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район"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2017 год (тыс. 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285875"/>
          <a:ext cx="8643967" cy="53578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63507"/>
                <a:gridCol w="1090230"/>
                <a:gridCol w="1090230"/>
              </a:tblGrid>
              <a:tr h="3833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Доходные источники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 smtClean="0"/>
                        <a:t>2017 </a:t>
                      </a:r>
                      <a:r>
                        <a:rPr lang="ru-RU" sz="1200" u="none" strike="noStrike" dirty="0"/>
                        <a:t>год (план)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 smtClean="0"/>
                        <a:t>2017 </a:t>
                      </a:r>
                      <a:r>
                        <a:rPr lang="ru-RU" sz="1200" u="none" strike="noStrike" dirty="0"/>
                        <a:t>год </a:t>
                      </a:r>
                      <a:r>
                        <a:rPr lang="ru-RU" sz="1200" u="none" strike="noStrike" dirty="0" smtClean="0"/>
                        <a:t>(факт)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36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 smtClean="0"/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 smtClean="0"/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88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/>
                        <a:t>ДОХОДЫ ВСЕГО: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704 938,40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smtClean="0"/>
                        <a:t>707 516,80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57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/>
                        <a:t>Налоговые и неналоговые, из них: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smtClean="0"/>
                        <a:t>87 129,20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smtClean="0"/>
                        <a:t>101 829,30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88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НДФЛ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smtClean="0"/>
                        <a:t>76 644,10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smtClean="0"/>
                        <a:t>91 118,40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61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1 571,20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1 687,70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8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Налоги на совокупный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6 304,90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6 400,40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250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2 606,00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2 619,80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61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Доходы от использования имущества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7 992,00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7 678,60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61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Доходы от оказания платных услуг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6 432,70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6 564,80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68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706,40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13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2 849,70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2 070,00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76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20,60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996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/>
                        <a:t>Безвозмездные поступления, из них: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599 704,30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588 543,80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617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Дотации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47 142,80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47 142,80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76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Субсидии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177 227,80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169 739,40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75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Субвенции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372 828,20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370 066,30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76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Иные МБТ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792,50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792,50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76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/>
                        <a:t>Прочие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1 713,00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u="none" strike="noStrike" dirty="0" smtClean="0"/>
                        <a:t>1 008,00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СОЦИАЛЬНО-ЭКОНОМИЧЕСКОЕ РАЗВИТИЕ  МО «АЛАРСКИЙ РАЙОН»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651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Users\пк\Desktop\Администра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32013"/>
            <a:ext cx="74295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МЕЖБЮДЖЕТНЫЕ ТРАНСФЕРТЫ ИЗ БЮДЖЕТА РАЙОНА за 2017 ГОД. РАСПРЕДЕЛЕНИЕ ДОТАЦИИ НА ВЫРАВНИВАНИЕ БЮДЖЕТНОЙ ОБЕСПЕЧЕННОСТИ ПОСЕЛЕНИЙ.</a:t>
            </a:r>
          </a:p>
        </p:txBody>
      </p:sp>
      <p:graphicFrame>
        <p:nvGraphicFramePr>
          <p:cNvPr id="27774" name="Group 126"/>
          <p:cNvGraphicFramePr>
            <a:graphicFrameLocks noGrp="1"/>
          </p:cNvGraphicFramePr>
          <p:nvPr>
            <p:ph idx="1"/>
          </p:nvPr>
        </p:nvGraphicFramePr>
        <p:xfrm>
          <a:off x="142875" y="1228725"/>
          <a:ext cx="8643967" cy="5511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5533"/>
                <a:gridCol w="4844922"/>
                <a:gridCol w="1455845"/>
                <a:gridCol w="1457667"/>
              </a:tblGrid>
              <a:tr h="7222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МО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2017 год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2017 год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</a:tr>
              <a:tr h="28195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«Александровск»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4 458,70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4 458,70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 «Аларь»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6 778,30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6 778,30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«Аляты»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4 772,40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4 772,40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«Ангарский»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4 695,60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4 695,60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«Бахтай»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4 679,70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4 679,70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«Егоровск»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3 824,90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3 824,90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«Зоны»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4 737,20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4 737,20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 «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Иваническ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5 932,40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5 932,40</a:t>
                      </a:r>
                    </a:p>
                  </a:txBody>
                  <a:tcPr marL="9525" marR="9525" marT="9525" marB="0" horzOverflow="overflow"/>
                </a:tc>
              </a:tr>
              <a:tr h="24693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 «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Куйта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5 893,20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5 893,20</a:t>
                      </a:r>
                    </a:p>
                  </a:txBody>
                  <a:tcPr marL="9525" marR="9525" marT="9525" marB="0" horzOverflow="overflow"/>
                </a:tc>
              </a:tr>
              <a:tr h="295442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«Маниловск»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5 427,70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5 427,70</a:t>
                      </a:r>
                    </a:p>
                  </a:txBody>
                  <a:tcPr marL="9525" marR="9525" marT="9525" marB="0" horzOverflow="overflow"/>
                </a:tc>
              </a:tr>
              <a:tr h="292744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«Могоенок»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5 185,30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5 185,30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«Нельхай»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5 731,90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5 731,90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«Ныгда»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4 100,20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4 100,20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«Табарсук»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3 827,30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3 827,30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«Тыргетуй»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4 893,90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4 893,90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«Забитуй»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7 929,00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7 929,00</a:t>
                      </a:r>
                    </a:p>
                  </a:txBody>
                  <a:tcPr marL="9525" marR="9525" marT="9525" marB="0" horzOverflow="overflow"/>
                </a:tc>
              </a:tr>
              <a:tr h="254971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 «Кутулик»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525" marR="9525" marT="9525" marB="0" horzOverflow="overflow"/>
                </a:tc>
              </a:tr>
              <a:tr h="3318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Итого по поселениям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82 867,70</a:t>
                      </a:r>
                    </a:p>
                  </a:txBody>
                  <a:tcPr marL="9525" marR="9525" marT="9525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82 867,70</a:t>
                      </a:r>
                    </a:p>
                  </a:txBody>
                  <a:tcPr marL="9525" marR="9525" marT="9525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34950" y="592138"/>
          <a:ext cx="8693150" cy="6173787"/>
        </p:xfrm>
        <a:graphic>
          <a:graphicData uri="http://schemas.openxmlformats.org/presentationml/2006/ole">
            <p:oleObj spid="_x0000_s65537" r:id="rId3" imgW="8693649" imgH="6175783" progId="Excel.Sheet.8">
              <p:embed/>
            </p:oleObj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14625" y="1285875"/>
            <a:ext cx="1008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rPr>
              <a:t>710 175,70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15063" y="1285875"/>
            <a:ext cx="1008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+mn-cs"/>
              </a:rPr>
              <a:t>693 170,10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расходов районного бюджета на 2017 год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12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1325" y="1714500"/>
          <a:ext cx="8526463" cy="4743450"/>
        </p:xfrm>
        <a:graphic>
          <a:graphicData uri="http://schemas.openxmlformats.org/presentationml/2006/ole">
            <p:oleObj spid="_x0000_s51202" name="Worksheet" r:id="rId3" imgW="8029702" imgH="44671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РАСХОДЫ ПО РАЗДЕЛАМ НА  2017 ГОД.</a:t>
            </a:r>
          </a:p>
        </p:txBody>
      </p:sp>
      <p:graphicFrame>
        <p:nvGraphicFramePr>
          <p:cNvPr id="23632" name="Group 80"/>
          <p:cNvGraphicFramePr>
            <a:graphicFrameLocks noGrp="1"/>
          </p:cNvGraphicFramePr>
          <p:nvPr>
            <p:ph idx="1"/>
          </p:nvPr>
        </p:nvGraphicFramePr>
        <p:xfrm>
          <a:off x="142875" y="1428750"/>
          <a:ext cx="8786843" cy="52292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41852"/>
                <a:gridCol w="1322495"/>
                <a:gridCol w="1322496"/>
              </a:tblGrid>
              <a:tr h="4117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План 2017 год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Факт 2017 год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тыс.руб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61 365,10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60 267,40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313,00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271,70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3 207,30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2 298,80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Жилищно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10 391,40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10 378,40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2 676,10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2 657,90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494 288,10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483 025,80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29 406,80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28 725,40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18 233,20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15 434,70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1 880,50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1 875,60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5 306,30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5 126,50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Обслуживание государственного и муниципального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240,20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240,20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82 867,70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82 867,7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  <a:tr h="3705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710 175,70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693 170,10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НЕПРОГРАММНЫЕ НАПРАВЛЕНИЯ ДЕЯТЕЛЬНОСТИ БЮДЖЕТА МО «АЛАРСКИЙ РАЙОН» НА  2017 ГОД.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9669" name="Group 37"/>
          <p:cNvGraphicFramePr>
            <a:graphicFrameLocks noGrp="1"/>
          </p:cNvGraphicFramePr>
          <p:nvPr>
            <p:ph idx="1"/>
          </p:nvPr>
        </p:nvGraphicFramePr>
        <p:xfrm>
          <a:off x="107950" y="1700213"/>
          <a:ext cx="8715375" cy="4922522"/>
        </p:xfrm>
        <a:graphic>
          <a:graphicData uri="http://schemas.openxmlformats.org/drawingml/2006/table">
            <a:tbl>
              <a:tblPr/>
              <a:tblGrid>
                <a:gridCol w="6059488"/>
                <a:gridCol w="1327150"/>
                <a:gridCol w="13287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План на 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(тыс.руб)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Факт на 2017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(тыс.руб)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028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Осуществление органами местного самоуправления областных государственных полномочий по определению персонального состава и обеспечение деятельности административных комиссий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605,20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586,40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Осуществление областного государственного полномочия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Дума  муниципального образования "Аларский район»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1 852,00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1 852,00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Контрольно-счетная палата муниципального образования "Аларский район"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2 123,20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2 065,50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Обеспечение проведения выборов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354,90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354,90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EC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Итого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4 936,00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4 858,80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Муниципальные программы 	</a:t>
            </a:r>
            <a:r>
              <a:rPr lang="ru-RU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				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r>
              <a:rPr lang="ru-RU" sz="3200" smtClean="0">
                <a:latin typeface="Cambria" pitchFamily="18" charset="0"/>
                <a:cs typeface="Times New Roman" pitchFamily="18" charset="0"/>
              </a:rPr>
              <a:t>Программа </a:t>
            </a:r>
            <a:r>
              <a:rPr lang="ru-RU" sz="3200" smtClean="0">
                <a:latin typeface="Cambria" pitchFamily="18" charset="0"/>
              </a:rPr>
              <a:t>«Развитие образования в муниципальном образовании «Аларский район» на 2017год».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3"/>
          <p:cNvSpPr txBox="1">
            <a:spLocks noChangeArrowheads="1"/>
          </p:cNvSpPr>
          <p:nvPr/>
        </p:nvSpPr>
        <p:spPr bwMode="auto">
          <a:xfrm>
            <a:off x="1692275" y="765175"/>
            <a:ext cx="676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ndara" pitchFamily="34" charset="0"/>
              </a:rPr>
              <a:t>ОСНОВЫ ФОРМИРОВАНИЯ  БЮДЖЕТА 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468313" y="2060575"/>
            <a:ext cx="28956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ndara" pitchFamily="34" charset="0"/>
              </a:rPr>
              <a:t>Бюджет МКУ «Комитет по образованию»</a:t>
            </a:r>
          </a:p>
        </p:txBody>
      </p:sp>
      <p:sp>
        <p:nvSpPr>
          <p:cNvPr id="72707" name="Прямоугольник 2"/>
          <p:cNvSpPr>
            <a:spLocks noChangeArrowheads="1"/>
          </p:cNvSpPr>
          <p:nvPr/>
        </p:nvSpPr>
        <p:spPr bwMode="auto">
          <a:xfrm>
            <a:off x="5076825" y="1692275"/>
            <a:ext cx="1931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ndara" pitchFamily="34" charset="0"/>
              </a:rPr>
              <a:t> </a:t>
            </a:r>
            <a:endParaRPr lang="ru-RU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7788" y="2357438"/>
            <a:ext cx="4565650" cy="17541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spAutoFit/>
          </a:bodyPr>
          <a:lstStyle/>
          <a:p>
            <a:pPr indent="449263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мэра Аларского района </a:t>
            </a:r>
            <a:r>
              <a:rPr lang="ru-RU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 24.10.2016г. №559-п. «Об утверждении муниципальной программы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«Развитие системы образования в Аларском районе на  2017-2019 гг.»</a:t>
            </a:r>
            <a:r>
              <a:rPr lang="ru-RU">
                <a:latin typeface="Times New Roman" pitchFamily="18" charset="0"/>
                <a:cs typeface="Microsoft Sans Serif" pitchFamily="34" charset="0"/>
              </a:rPr>
              <a:t>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9" name="Прямоугольник 5"/>
          <p:cNvSpPr>
            <a:spLocks noChangeArrowheads="1"/>
          </p:cNvSpPr>
          <p:nvPr/>
        </p:nvSpPr>
        <p:spPr bwMode="auto">
          <a:xfrm>
            <a:off x="3887788" y="1230313"/>
            <a:ext cx="4565650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Распоряжение мэра Аларского района  от 01.02.2016 г.  №19 «О разработке муниципальных программ и подпрограмм».</a:t>
            </a:r>
            <a:endParaRPr lang="ru-RU">
              <a:latin typeface="Candara" pitchFamily="34" charset="0"/>
            </a:endParaRPr>
          </a:p>
        </p:txBody>
      </p:sp>
      <p:sp>
        <p:nvSpPr>
          <p:cNvPr id="72710" name="Прямоугольник 8"/>
          <p:cNvSpPr>
            <a:spLocks noChangeArrowheads="1"/>
          </p:cNvSpPr>
          <p:nvPr/>
        </p:nvSpPr>
        <p:spPr bwMode="auto">
          <a:xfrm>
            <a:off x="3887788" y="4221163"/>
            <a:ext cx="4572000" cy="2586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мэра Аларского района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 08.11.2016г. №606-п.» Об утверждении муниципальной программы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«Развитие коммунальной инфраструктуры, строительства объектов капитального строительства и дорожной инфраструктуры муниципального образования «Аларский район» на 2015-2017г.г. И на плановый период до 2020 года»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Microsoft Sans Serif" pitchFamily="34" charset="0"/>
              </a:rPr>
              <a:t>  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TextBox 13"/>
          <p:cNvSpPr txBox="1">
            <a:spLocks noChangeArrowheads="1"/>
          </p:cNvSpPr>
          <p:nvPr/>
        </p:nvSpPr>
        <p:spPr bwMode="auto">
          <a:xfrm>
            <a:off x="468313" y="4437063"/>
            <a:ext cx="2895600" cy="175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Решение Думы МО «Аларский район» от 28.12.2016 №6/165-рд «О бюджете муниципального образовангимя «Аларский район» на 2017 год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692275" y="3260725"/>
            <a:ext cx="0" cy="1176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43213" y="3260725"/>
            <a:ext cx="1044575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2706" idx="3"/>
          </p:cNvCxnSpPr>
          <p:nvPr/>
        </p:nvCxnSpPr>
        <p:spPr>
          <a:xfrm flipH="1">
            <a:off x="3363913" y="2476500"/>
            <a:ext cx="52387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132138" y="1484313"/>
            <a:ext cx="75565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Средства направлены на обеспечение деятельности 38 образовательных организаций:       </a:t>
            </a:r>
          </a:p>
          <a:p>
            <a:pPr marL="274320" indent="-27432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18 общеобразовательных школ ; </a:t>
            </a:r>
          </a:p>
          <a:p>
            <a:pPr marL="274320" indent="-27432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16 детских садов; </a:t>
            </a:r>
          </a:p>
          <a:p>
            <a:pPr marL="274320" indent="-27432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2 учреждений дополнительного образования;  </a:t>
            </a:r>
          </a:p>
          <a:p>
            <a:pPr marL="274320" indent="-27432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МБУ оздоровительный  лагерь «Мечта»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им.В.В.Кузина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МКУ «Комитет по образованию».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223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Общий объем финансирования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мероприятий по образованию 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в 2017 году составил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460 713, 4 тыс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рублей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1"/>
          <p:cNvSpPr txBox="1">
            <a:spLocks noChangeArrowheads="1"/>
          </p:cNvSpPr>
          <p:nvPr/>
        </p:nvSpPr>
        <p:spPr bwMode="auto">
          <a:xfrm>
            <a:off x="468313" y="908050"/>
            <a:ext cx="7848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ОСНОВНЫЕ СОСТАВЛЯЮЩИЕ БЮДЖЕТА МУНИЦИПАЛЬНОГО КАЗЕННОГО УЧРЕЖДЕНИЯ «КОМИТЕТ ПО ОБРАЗОВАНИЮ</a:t>
            </a:r>
            <a:r>
              <a:rPr lang="ru-RU" sz="2400" b="1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» НА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sz="2400" b="1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7750" y="3357563"/>
          <a:ext cx="6548254" cy="159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846"/>
                <a:gridCol w="3672408"/>
              </a:tblGrid>
              <a:tr h="4377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378 197,70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96 285,60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474 483,30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771" name="TextBox 4"/>
          <p:cNvSpPr txBox="1">
            <a:spLocks noChangeArrowheads="1"/>
          </p:cNvSpPr>
          <p:nvPr/>
        </p:nvSpPr>
        <p:spPr bwMode="auto">
          <a:xfrm>
            <a:off x="6227763" y="29972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rgbClr val="000000"/>
                </a:solidFill>
                <a:latin typeface="Candara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5001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состав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входят 17 муниципальных образований, на территории которых расположено 70 населенных пунктов. </a:t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Аларский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– многонациональный район. 69% населения составляют русские, 25% -буряты, 2% - татары, 1% украинцы и 3% др.национальности. Население </a:t>
            </a:r>
            <a:r>
              <a:rPr lang="ru-RU" sz="20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20520 человек. </a:t>
            </a:r>
            <a:endParaRPr lang="ru-RU" sz="2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2571750"/>
            <a:ext cx="5538787" cy="4141788"/>
          </a:xfrm>
          <a:ln algn="ctr">
            <a:solidFill>
              <a:srgbClr val="0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РАСХОДЫ ПО ПОДРАЗДЕЛАМ ЗА 2017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72336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  <a:gridCol w="3536280"/>
                <a:gridCol w="2008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107 035,30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311 654,20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16 677,10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15 760,50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5 038,30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460 713,30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1" name="Диаграмма 1"/>
          <p:cNvGraphicFramePr>
            <a:graphicFrameLocks/>
          </p:cNvGraphicFramePr>
          <p:nvPr/>
        </p:nvGraphicFramePr>
        <p:xfrm>
          <a:off x="344488" y="1001713"/>
          <a:ext cx="8599487" cy="5573712"/>
        </p:xfrm>
        <a:graphic>
          <a:graphicData uri="http://schemas.openxmlformats.org/presentationml/2006/ole">
            <p:oleObj spid="_x0000_s76801" r:id="rId3" imgW="8596105" imgH="5578323" progId="Excel.Sheet.8">
              <p:embed/>
            </p:oleObj>
          </a:graphicData>
        </a:graphic>
      </p:graphicFrame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1763713" y="523875"/>
            <a:ext cx="5629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ndara" pitchFamily="34" charset="0"/>
              </a:rPr>
              <a:t>РАСХОДЫ БЮДЖЕТА ПО ПОДРАЗДЕЛАМ ЗА 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>
                <a:solidFill>
                  <a:srgbClr val="000000"/>
                </a:solidFill>
                <a:latin typeface="Candara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"/>
          <p:cNvSpPr txBox="1">
            <a:spLocks noChangeArrowheads="1"/>
          </p:cNvSpPr>
          <p:nvPr/>
        </p:nvSpPr>
        <p:spPr bwMode="auto">
          <a:xfrm>
            <a:off x="1833563" y="188913"/>
            <a:ext cx="6119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 ПРОГРАММА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«РАЗВИТИЕ СИСТЕМЫ ОБРАЗОВАНИЯ В АЛАРСКОМ РАЙОНЕ                               НА 2017-2019 ГГ.»</a:t>
            </a: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Candara" pitchFamily="34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1463" y="1138238"/>
          <a:ext cx="8621712" cy="5608320"/>
        </p:xfrm>
        <a:graphic>
          <a:graphicData uri="http://schemas.openxmlformats.org/drawingml/2006/table">
            <a:tbl>
              <a:tblPr/>
              <a:tblGrid>
                <a:gridCol w="628650"/>
                <a:gridCol w="6911975"/>
                <a:gridCol w="1081087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«Развитие системы дошкольного образования в муниципальном образовании "Аларский район" на 2017 - 2019 гг.»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107 035,3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Муниципальная подпрограмма «Развитие системы общего образования в Аларском районе в 2017-2019 гг.»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329 502,0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«Предоставление дополнительного образования учащимся в образовательных организациях муниципального образования «Аларский район» на 2017-2019гг.»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«Повышение эффективности  управления МКУ "Комитет по образованию" на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2017-2019 годы»;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подпрограмма«Развитие массового детско-юношеского спорта в общеобразовательных организациях Аларского района на 2017-2019 годы»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«Одаренные дети в муниципальных общеобразовательных организациях Аларского района на 2017-2019 годы»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«О сохранении и дальнейшем развитии бурятского языка в Аларском районе на 2017-2019 гг»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«Организация летнего отдыха и занятости обучающихся в Аларском районе на 2017-2019 гг.»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4 547,9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Муниципальная подпрограмма «Школьное горячее питание в общеобразовательных организациях Аларского района на 2017-2019 гг.».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474 483,3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77876" name="TextBox 3"/>
          <p:cNvSpPr txBox="1">
            <a:spLocks noChangeArrowheads="1"/>
          </p:cNvSpPr>
          <p:nvPr/>
        </p:nvSpPr>
        <p:spPr bwMode="auto">
          <a:xfrm>
            <a:off x="7451725" y="7016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latin typeface="Candara" pitchFamily="34" charset="0"/>
              </a:rPr>
              <a:t>ТЫС.РУБ</a:t>
            </a:r>
            <a:r>
              <a:rPr lang="ru-RU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2060575"/>
          <a:ext cx="8640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552728"/>
                <a:gridCol w="1512168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«Повышение безопасности дорожного движения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Аларском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районе»  на 2017-2019 годы»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ОБРАЗОВАНИЮ: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460 713,4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867" name="TextBox 2"/>
          <p:cNvSpPr txBox="1">
            <a:spLocks noChangeArrowheads="1"/>
          </p:cNvSpPr>
          <p:nvPr/>
        </p:nvSpPr>
        <p:spPr bwMode="auto">
          <a:xfrm>
            <a:off x="468313" y="549275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Муниципальная программа  "Развитие коммунальной инфраструктуры, строительства, объектов капитального строительства и дорожной инфраструктуры муниципального образования "Аларский район" на 2017-2019гг и на период до 2020 года"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ru-RU" smtClean="0"/>
              <a:t>  </a:t>
            </a:r>
          </a:p>
        </p:txBody>
      </p:sp>
      <p:graphicFrame>
        <p:nvGraphicFramePr>
          <p:cNvPr id="79874" name="Диаграмма 8"/>
          <p:cNvGraphicFramePr>
            <a:graphicFrameLocks noChangeAspect="1"/>
          </p:cNvGraphicFramePr>
          <p:nvPr/>
        </p:nvGraphicFramePr>
        <p:xfrm>
          <a:off x="776288" y="785813"/>
          <a:ext cx="8239125" cy="6273800"/>
        </p:xfrm>
        <a:graphic>
          <a:graphicData uri="http://schemas.openxmlformats.org/presentationml/2006/ole">
            <p:oleObj spid="_x0000_s79874" r:id="rId3" imgW="8242506" imgH="6273328" progId="Excel.Sheet.8">
              <p:embed/>
            </p:oleObj>
          </a:graphicData>
        </a:graphic>
      </p:graphicFrame>
      <p:graphicFrame>
        <p:nvGraphicFramePr>
          <p:cNvPr id="79875" name="Диаграмма 9"/>
          <p:cNvGraphicFramePr>
            <a:graphicFrameLocks noChangeAspect="1"/>
          </p:cNvGraphicFramePr>
          <p:nvPr/>
        </p:nvGraphicFramePr>
        <p:xfrm>
          <a:off x="1136650" y="930275"/>
          <a:ext cx="7878763" cy="6000750"/>
        </p:xfrm>
        <a:graphic>
          <a:graphicData uri="http://schemas.openxmlformats.org/presentationml/2006/ole">
            <p:oleObj spid="_x0000_s79875" r:id="rId4" imgW="7882811" imgH="5998984" progId="Excel.Sheet.8">
              <p:embed/>
            </p:oleObj>
          </a:graphicData>
        </a:graphic>
      </p:graphicFrame>
      <p:graphicFrame>
        <p:nvGraphicFramePr>
          <p:cNvPr id="79876" name="Диаграмма 11"/>
          <p:cNvGraphicFramePr>
            <a:graphicFrameLocks/>
          </p:cNvGraphicFramePr>
          <p:nvPr/>
        </p:nvGraphicFramePr>
        <p:xfrm>
          <a:off x="633413" y="498475"/>
          <a:ext cx="8237537" cy="6005513"/>
        </p:xfrm>
        <a:graphic>
          <a:graphicData uri="http://schemas.openxmlformats.org/presentationml/2006/ole">
            <p:oleObj spid="_x0000_s79876" r:id="rId5" imgW="8236410" imgH="600508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Средняя заработная плата работников учреждений образования муниципального образования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 в период 2016-2017 годы, плановый 2018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214554"/>
          <a:ext cx="878687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r>
              <a:rPr lang="ru-RU" sz="3200" smtClean="0">
                <a:latin typeface="Cambria" pitchFamily="18" charset="0"/>
                <a:cs typeface="Times New Roman" pitchFamily="18" charset="0"/>
              </a:rPr>
              <a:t>Программа </a:t>
            </a:r>
            <a:r>
              <a:rPr lang="ru-RU" sz="3200" smtClean="0">
                <a:latin typeface="Cambria" pitchFamily="18" charset="0"/>
              </a:rPr>
              <a:t>«Развитие культуры в муниципальном образовании «Аларский район» на 2017год».</a:t>
            </a:r>
            <a:r>
              <a:rPr lang="ru-RU" sz="3200" b="1" smtClean="0">
                <a:latin typeface="Times New Roman" pitchFamily="18" charset="0"/>
              </a:rPr>
              <a:t> </a:t>
            </a:r>
            <a:endParaRPr lang="ru-RU" sz="3200" smtClean="0">
              <a:latin typeface="Cambria" pitchFamily="18" charset="0"/>
            </a:endParaRPr>
          </a:p>
        </p:txBody>
      </p:sp>
      <p:sp>
        <p:nvSpPr>
          <p:cNvPr id="819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8543925" cy="17526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Цель:</a:t>
            </a:r>
            <a:r>
              <a:rPr lang="ru-RU" smtClean="0">
                <a:latin typeface="Times New Roman" pitchFamily="18" charset="0"/>
              </a:rPr>
              <a:t> Развитие культуры и сохранение культурного наследия в Аларском районе.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4654550"/>
          </a:xfrm>
        </p:spPr>
        <p:txBody>
          <a:bodyPr/>
          <a:lstStyle/>
          <a:p>
            <a:pPr algn="l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Сеть учреждений культуры района составляет 20 единиц, в том числе: 17 культурно-досуговых учреждений, 1 библиотека, 1 музей, 1 детская школа искусств. 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На территории поселений осуществляют деятельность 16 МБУК «Информационно-культурный центр».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На уровне района 4 учреждения: МБУК «Межпоселенческий культурный Центр Досуга», МБУК «Межпоселенческая центральная библиотека им.А.В.Вампилова», МБУДО Районная детская школа искусств им.А.Ф.Зонхоева, МБУК «Краеведческий музей Аларского района».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В целях развития культуры и укрепления культурного наследия в Аларском районе была разработана и утверждена Постановлением мэра Аларского района №601-п от 01.11.2016 года Муниципальная программа «Развитие культуры в Муниципальном образовании «Аларский район» на 2017-2020 годы»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В муниципальной программе действуют 5 муниципальных подпрограмм: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- Муниципальная подпрограмма «Повышение доступности и качества муниципальных услуг в сфере культурного досуга населения  Аларского района на 2017-2020 годы» (МБУК «МКЦД»)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- Муниципальная  подпрограмма  «Совершенствование и модернизация деятельности МБУК «МЦБ им. А. В. Вампилова»  на  2017 – 2020 годы» (МБУК «МЦБ им.А.В.Вампилова»)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- Муниципальная подпрограмма «Реализация образовательных программ сферы культуры и искусства в Аларском районе на 2017 – 2020 годы». (МБУДО РДШИ им.А.Ф.Зонхоева)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- Муниципальная подпрограмма «Развитие музейного дела и сохранение музейных фондов на 2017-2020 годы» (МБУК «Краеведческий музей Аларского района»)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- Муниципальная подпрограмма «Осуществление полномочий по предоставлению услуг в сфере культуры на 2017-2020 годы» (МКУ «Комитет по культуре»)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Box 5"/>
          <p:cNvSpPr txBox="1">
            <a:spLocks noChangeArrowheads="1"/>
          </p:cNvSpPr>
          <p:nvPr/>
        </p:nvSpPr>
        <p:spPr bwMode="auto">
          <a:xfrm>
            <a:off x="1285875" y="214313"/>
            <a:ext cx="6858000" cy="6461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Структура расходов муниципальных подпрограмм по источникам финансирования за 2017 год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000125"/>
          <a:ext cx="8572561" cy="5643603"/>
        </p:xfrm>
        <a:graphic>
          <a:graphicData uri="http://schemas.openxmlformats.org/drawingml/2006/table">
            <a:tbl>
              <a:tblPr/>
              <a:tblGrid>
                <a:gridCol w="285752"/>
                <a:gridCol w="2887774"/>
                <a:gridCol w="1454662"/>
                <a:gridCol w="1293033"/>
                <a:gridCol w="1243301"/>
                <a:gridCol w="1408039"/>
              </a:tblGrid>
              <a:tr h="793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от оказания платных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на 2017-2020 годы»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 «Совершенствование и модернизация деятельности МБУК «МЦБ им. А. В. Вампилова»  на  2017 – 2020 годы»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«Реализация образовательных программ сферы культуры и искусства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Аларском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на 2017 – 2020 годы».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музейного дела и сохранение музейных фондов на 2017-2020 годы»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«Осуществление полномочий по предоставлению услуг в сфере культуры на 2017-2020 годы»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10140,7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АЛАРСКОГО РАЙОНА 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2017 году составил</a:t>
            </a:r>
            <a:endParaRPr lang="ru-RU" sz="3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887 МЛН.РУБЛЕЙ (2016г.-892 </a:t>
            </a:r>
            <a:r>
              <a:rPr lang="ru-RU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СОБСТВЕННЫЕ ДОХОДЫ – 181 МЛН.РУБЛЕЙ (20%) (2016г.-154 млн.руб.) </a:t>
            </a:r>
            <a:r>
              <a:rPr lang="ru-RU" sz="4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+27 млн.руб.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ИЗ ОБЛАСТИ – 705 МЛН.РУБЛЕЙ (80%)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(2016г.-729 млн.руб.)</a:t>
            </a:r>
            <a:endParaRPr lang="ru-RU" sz="4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РАСХОДОВ: 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– 545 МЛН.РУБЛЕЙ (63%)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КОММУНАЛЬНЫЕ И СОЦИАЛЬНЫЕ РАСХОДЫ- 110 МЛН.РУБЛЕЙ (9,3%)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14282" y="857232"/>
          <a:ext cx="87868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428604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42860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500042"/>
          <a:ext cx="914400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642918"/>
          <a:ext cx="835824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Средняя заработная плата работников учреждений культуры муниципального образования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Аларский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район» в период 2016-2017 годы, плановый 2018 год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8687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r>
              <a:rPr lang="ru-RU" sz="3200" smtClean="0">
                <a:latin typeface="Cambria" pitchFamily="18" charset="0"/>
              </a:rPr>
              <a:t>Программа «Повышение эффективности механизмов управления социально-экономическим развитием в муниципальном образовании «Аларский район» на 2018-2020 годы»</a:t>
            </a:r>
          </a:p>
        </p:txBody>
      </p:sp>
      <p:sp>
        <p:nvSpPr>
          <p:cNvPr id="921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8543925" cy="17526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Цель:</a:t>
            </a:r>
            <a:r>
              <a:rPr lang="ru-RU" smtClean="0"/>
              <a:t> Повышение качества жизни населения Аларского района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877" name="Group 493"/>
          <p:cNvGraphicFramePr>
            <a:graphicFrameLocks noGrp="1"/>
          </p:cNvGraphicFramePr>
          <p:nvPr>
            <p:ph/>
          </p:nvPr>
        </p:nvGraphicFramePr>
        <p:xfrm>
          <a:off x="142875" y="142875"/>
          <a:ext cx="8856663" cy="6578600"/>
        </p:xfrm>
        <a:graphic>
          <a:graphicData uri="http://schemas.openxmlformats.org/drawingml/2006/table">
            <a:tbl>
              <a:tblPr/>
              <a:tblGrid>
                <a:gridCol w="507445"/>
                <a:gridCol w="5472450"/>
                <a:gridCol w="1092467"/>
                <a:gridCol w="825377"/>
                <a:gridCol w="95892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Решение Думы "О бюджете муниципального образования "Аларский район" на 2017 год " от 28.12.2016 года № 6/165 - рд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Муниципальная  программа "Повышение эффективности механизмов управления социально - экономическим развитием в муниципальном образовании "Аларский район" на 2017 - 2021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151 013,2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149 714,9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"Обеспечение деятельности мэра района и администрации,формирование резервного фонда муниципального образования "Аларский район" на 2017 - 2021 годы".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46 722,3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45 807,1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"Исполнение переданных государственных полномочий Иркутской области и Российской Федерации на территории муниципального образования "Аларский район" на 2017 - 2021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3 753,2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3 730,9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Подпрограмма "Планирование и управление муниципальными финансами в муниципальном образовании "Аларский район" на 2017 - 2021 годы".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8 331,3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8 190,0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"Противодействие коррупции в администрации муниципального образования "Аларский район" на 2017 - 2021 годы".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"Развитие торговли в Аларском районе на 2017 - 2021 годы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"Обеспечение реализации мер по решению вопросов гражданской обороны, защиты населения и территории от чрезвычайных ситуаций, в муниципальном образовании "Аларский район" на 2017 - 2021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271,7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"Поддержка социально орентированных общественных некоммерческих организаций в муниципальном образовании "Аларский район" на 2017 - 2021 годы."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"Поддержка и развитие малого и среднего предпринимательства в Аларском районе" на 2017 -2021гг."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"Назначение и выплата пенсий муниципальным служащим и присвоение звания "Почетный гражданин Аларского района" на 2017 - 2021 годы".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2 393,9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2 368,0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" name="Group 493"/>
          <p:cNvGraphicFramePr>
            <a:graphicFrameLocks/>
          </p:cNvGraphicFramePr>
          <p:nvPr/>
        </p:nvGraphicFramePr>
        <p:xfrm>
          <a:off x="142875" y="428625"/>
          <a:ext cx="8856663" cy="5054600"/>
        </p:xfrm>
        <a:graphic>
          <a:graphicData uri="http://schemas.openxmlformats.org/drawingml/2006/table">
            <a:tbl>
              <a:tblPr/>
              <a:tblGrid>
                <a:gridCol w="507445"/>
                <a:gridCol w="5472450"/>
                <a:gridCol w="958922"/>
                <a:gridCol w="958922"/>
                <a:gridCol w="95892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Решение Думы "О бюджете муниципального образования "Аларский район" на 2017 год " от 28.12.2016 года № 6/165 - рд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latin typeface="Times New Roman"/>
                        </a:rPr>
                        <a:t>Муниципальная  подпрограмма "Демографическое развитие муниципального образования " </a:t>
                      </a:r>
                      <a:r>
                        <a:rPr lang="ru-RU" sz="1200" b="0" i="1" u="none" strike="noStrike" dirty="0" err="1">
                          <a:latin typeface="Times New Roman"/>
                        </a:rPr>
                        <a:t>Аларский</a:t>
                      </a:r>
                      <a:r>
                        <a:rPr lang="ru-RU" sz="1200" b="0" i="1" u="none" strike="noStrike" dirty="0">
                          <a:latin typeface="Times New Roman"/>
                        </a:rPr>
                        <a:t> район" на 2017 - 2021 гг."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"Доступная среда для инвалидов на 2017 - 2021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"О мерах по противодействию терроризму и экстремизму в муниципальном образовании "Аларский район" на 2017 - 2021 годы".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Подпрограмма "Повышение эффективности бюджетных расходов муниципального образования "Аларский район" на 2017 - 2021 годы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Подпрограмма "Создание условий для эффективного и ответственного управления муниципальными финансами, повышения устойчивости бюджетов муниципальных образований  "Аларского района" на 2017 - 2021 годы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82 867,7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82 867,7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"Развитие издательской и типографской деятельности в Аларском районе на 2017 - 2021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5 306,3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5 126,5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"Создание благоприятных условий в целях привлечения работников бюджетной сферы для работы на территории муниципального образования "Аларский район" на 2017 - 2021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3357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mbria" pitchFamily="18" charset="0"/>
              </a:rPr>
              <a:t>Муниципальная программа «Развитие коммунальной инфраструктуры, строительства, объектов капитального строительства и дорожной инфраструктуры муниципального образования "</a:t>
            </a:r>
            <a:r>
              <a:rPr lang="ru-RU" sz="3600" dirty="0" err="1" smtClean="0">
                <a:latin typeface="Cambria" pitchFamily="18" charset="0"/>
              </a:rPr>
              <a:t>Аларский</a:t>
            </a:r>
            <a:r>
              <a:rPr lang="ru-RU" sz="3600" dirty="0" smtClean="0">
                <a:latin typeface="Cambria" pitchFamily="18" charset="0"/>
              </a:rPr>
              <a:t> район" на 2015 - 2017г и на период до 2020 года»</a:t>
            </a:r>
            <a:br>
              <a:rPr lang="ru-RU" sz="3600" dirty="0" smtClean="0">
                <a:latin typeface="Cambria" pitchFamily="18" charset="0"/>
              </a:rPr>
            </a:br>
            <a:endParaRPr lang="ru-RU" sz="36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СРЕДНЯЯ ЗАРАБОТНАЯ ПЛАТА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ПО РАЙОНУ-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31300 РУБЛЕЙ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ОБРАЗОВАНИЕ-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24536 РУБЛЕЙ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КУЛЬТУРА-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25194 РУБЛЕЙ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СЕЛЬСКОЕ ХОЗЯЙСТВО-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13646 РУБЛЕЙ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СПОРТ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30138 РУБЛЕЙ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ЗДРАВООХРАНЕНИЕ- 31201 РУБЛЯ</a:t>
            </a:r>
            <a:endParaRPr lang="ru-RU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896" name="Group 464"/>
          <p:cNvGraphicFramePr>
            <a:graphicFrameLocks noGrp="1"/>
          </p:cNvGraphicFramePr>
          <p:nvPr>
            <p:ph/>
          </p:nvPr>
        </p:nvGraphicFramePr>
        <p:xfrm>
          <a:off x="142875" y="0"/>
          <a:ext cx="8786813" cy="6661150"/>
        </p:xfrm>
        <a:graphic>
          <a:graphicData uri="http://schemas.openxmlformats.org/drawingml/2006/table">
            <a:tbl>
              <a:tblPr/>
              <a:tblGrid>
                <a:gridCol w="428628"/>
                <a:gridCol w="5286412"/>
                <a:gridCol w="1214446"/>
                <a:gridCol w="928694"/>
                <a:gridCol w="92869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Решение Думы "О бюджете муниципального образования "Аларский район" на 2017 год " от 28.12.2016 года № 6/165 - рд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latin typeface="Times New Roman"/>
                        </a:rPr>
                        <a:t>Муниципальная программа "Развитие коммунальной инфраструктуры, строительства, объектов капитального строительства и дорожной инфраструктуры муниципального образования "</a:t>
                      </a:r>
                      <a:r>
                        <a:rPr lang="ru-RU" sz="1200" b="1" i="1" u="none" strike="noStrike" dirty="0" err="1">
                          <a:latin typeface="Times New Roman"/>
                        </a:rPr>
                        <a:t>Аларский</a:t>
                      </a:r>
                      <a:r>
                        <a:rPr lang="ru-RU" sz="1200" b="1" i="1" u="none" strike="noStrike" dirty="0">
                          <a:latin typeface="Times New Roman"/>
                        </a:rPr>
                        <a:t> район" на 2015 - 2017г и на период до 2020 года"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25 363,6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23 679,4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93,4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"Охрана окружающей среды в муниципальном образовании "Аларский район" на 2017 - 2019 годы."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3 159,1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"Развитие автомобильных дорог муниципального образования Аларский район на 2017 - 2019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1 571,2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"Устойчивое развитие сельских территорий на 2015 - 2017 гг и на период до 2020 года в муниципальном образовании "Аларский район"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#ДЕЛ/0!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"Мероприятия в области строительства, архитектуры и градостроительства в Аларском районе на 2017 - 2019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"Подготовка объектов коммунального хозяйства к осенне -  зимнему периоду в муниципальном образовании "Аларский район" на 2017 - 2019гг."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10 191,6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10 178,6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"Обеспечение энергетической эффективности и энергосбережения  Аларского района на 2017 - 2019 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"Развитие системы коммунальной инфраструктуры муниципального образования "Аларский район" на 2017 - 2019 годы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5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"Социальные выплаты населению Аларского района на 2017 - 2019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5 049,3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4 299,7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85,2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Муниципальная подпрограмма "Молодым семьям -доступное жилье в Аларском районе" на 2017 - 2019 годы."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latin typeface="Times New Roman"/>
                        </a:rPr>
                        <a:t>Подпрограмма "Повышение безопасности дорожного движения в Аларском районе в 2017 - 2019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3 845,5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3 845,1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3357563"/>
          </a:xfrm>
        </p:spPr>
        <p:txBody>
          <a:bodyPr/>
          <a:lstStyle/>
          <a:p>
            <a:r>
              <a:rPr lang="ru-RU" sz="3600" smtClean="0">
                <a:latin typeface="Cambria" pitchFamily="18" charset="0"/>
              </a:rPr>
              <a:t>Программа «Развитие физической культуры, спорта, молодежной политики в Аларском районе на 2017-2021 годы»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8472488" cy="21717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Цель: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Создание условий, обеспечивающих для жителей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Аларского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района возможности вести здоровый образ жизни, систематически заниматься физической культурой и спортом, получить доступ к развитой спортивной инфраструктуре.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17" name="Group 437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443662"/>
        </p:xfrm>
        <a:graphic>
          <a:graphicData uri="http://schemas.openxmlformats.org/drawingml/2006/table">
            <a:tbl>
              <a:tblPr/>
              <a:tblGrid>
                <a:gridCol w="482816"/>
                <a:gridCol w="4788329"/>
                <a:gridCol w="986151"/>
                <a:gridCol w="986151"/>
                <a:gridCol w="986151"/>
              </a:tblGrid>
              <a:tr h="4968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Решение Думы "О бюджете муниципального образования "Аларский район" на 2017 год " от 28.12.2016 года № 6/165 - рд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Исполнение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/>
                        </a:rPr>
                        <a:t>Муниципальная программа "Развитие физической культуры,спорта и молодежной политики в Аларском районе "на 2017 - 2021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/>
                        </a:rPr>
                        <a:t>2 090,5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/>
                        </a:rPr>
                        <a:t>2 085,4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 dirty="0">
                          <a:latin typeface="Times New Roman"/>
                        </a:rPr>
                        <a:t>Муниципальная  подпрограмма "Патриотическое воспитание граждан в </a:t>
                      </a:r>
                      <a:r>
                        <a:rPr lang="ru-RU" sz="1600" b="0" i="1" u="none" strike="noStrike" dirty="0" err="1">
                          <a:latin typeface="Times New Roman"/>
                        </a:rPr>
                        <a:t>Аларском</a:t>
                      </a:r>
                      <a:r>
                        <a:rPr lang="ru-RU" sz="1600" b="0" i="1" u="none" strike="noStrike" dirty="0">
                          <a:latin typeface="Times New Roman"/>
                        </a:rPr>
                        <a:t> районе на 2017- 2021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latin typeface="Times New Roman"/>
                        </a:rPr>
                        <a:t>Муниципальная  подпрограмма "Профилактика безнадзорности и правонарушений несовершеннолетних в Аларском районе на 2017 - 2021 гг."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latin typeface="Times New Roman"/>
                        </a:rPr>
                        <a:t>Муниципальная подпрограмма "Комплексные меры профилактики злоупотребления наркотическими средствами и психотропными веществами в Аларском районе на 2017 - 2021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1" u="none" strike="noStrike">
                          <a:latin typeface="Times New Roman"/>
                        </a:rPr>
                        <a:t>Муниципальная подпрограмма "Развитие физической культуры и спорта в Аларском районе "на 2017 - 2021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1 880,5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1 875,6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66775"/>
          </a:xfrm>
        </p:spPr>
        <p:txBody>
          <a:bodyPr/>
          <a:lstStyle/>
          <a:p>
            <a:r>
              <a:rPr lang="ru-RU" sz="3600" smtClean="0">
                <a:latin typeface="Bookman Old Style" pitchFamily="18" charset="0"/>
              </a:rPr>
              <a:t>Основные понятия и термины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714356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571480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муниципального образования «Аларский район»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313" y="2286000"/>
            <a:ext cx="4038600" cy="1428750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669472, п. Кутулик, ул. Вампилова, 76А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Тел.: (3956) 43-71-40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Факс: (3956)43-76-57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сайты: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alar.irkobl.ru</a:t>
            </a:r>
            <a:endParaRPr lang="ru-RU" sz="1600" dirty="0" smtClean="0"/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0625" y="2286000"/>
            <a:ext cx="3681413" cy="1714500"/>
          </a:xfrm>
        </p:spPr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Понедельник  9:00-17:30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Вторник          9:00-17:30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Среда               9:00-17:30 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Четверг            9:00-17:30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Пятница           9:00-16:00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Суббота           выходной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Воскресенье    выходной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75" y="5214938"/>
          <a:ext cx="7786688" cy="1211262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1211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вопросам пожеланий и предложений обращаться по тел. (3956) 43-72-40, электронный адрес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fin44@gfu.ru</a:t>
                      </a:r>
                    </a:p>
                    <a:p>
                      <a:pPr>
                        <a:buNone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ЭКОНОМИКА РАЙОНА (МЛН.РУБ)</a:t>
            </a:r>
          </a:p>
        </p:txBody>
      </p:sp>
      <p:graphicFrame>
        <p:nvGraphicFramePr>
          <p:cNvPr id="48130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2286000"/>
          <a:ext cx="8605838" cy="4479925"/>
        </p:xfrm>
        <a:graphic>
          <a:graphicData uri="http://schemas.openxmlformats.org/presentationml/2006/ole">
            <p:oleObj spid="_x0000_s48130" r:id="rId3" imgW="8608298" imgH="52917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85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АЛАРСКИЙ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+mn-lt"/>
              </a:rPr>
              <a:t>РАЙОН – СЕЛЬСКОХОЗЯЙСТВЕННЫЙ РАЙОН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+mn-lt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35100" y="1785938"/>
            <a:ext cx="7499350" cy="1214437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III</a:t>
            </a:r>
            <a:r>
              <a:rPr lang="ru-RU" dirty="0" smtClean="0"/>
              <a:t> место по валовому сбору зерна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 </a:t>
            </a:r>
            <a:r>
              <a:rPr lang="ru-RU" dirty="0" smtClean="0"/>
              <a:t>место </a:t>
            </a:r>
            <a:r>
              <a:rPr lang="ru-RU" dirty="0" smtClean="0">
                <a:latin typeface="Arial" charset="0"/>
              </a:rPr>
              <a:t>по </a:t>
            </a:r>
            <a:r>
              <a:rPr lang="ru-RU" dirty="0" smtClean="0"/>
              <a:t>производству рапса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smtClean="0"/>
              <a:t>I </a:t>
            </a:r>
            <a:r>
              <a:rPr lang="ru-RU" dirty="0" smtClean="0"/>
              <a:t>место по закупу молока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53251" name="Picture 3" descr="C:\Users\пк\Desktop\Рабочий стол\ФОТО\фотографии\сельское хозяйство\P1000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143250"/>
            <a:ext cx="6000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ЭКОНОМИКА РАЙОНА</a:t>
            </a:r>
            <a:endParaRPr lang="ru-RU" sz="3600" i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0418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Symbol" pitchFamily="18" charset="2"/>
              <a:buNone/>
            </a:pP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Основная доля в экономике района составляет промышленность (65%)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основном - добыча полезных ископаемых.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территории района три угольных разреза:                      1) Тоготский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2) Головинский 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3) Александровский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ПОТРЕБИТЕЛЬСКИЙ РЫНОК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Розничный товарооборот за 2017 год составил  940,3 млн.руб.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(2016г.-110%)</a:t>
            </a:r>
          </a:p>
          <a:p>
            <a:pPr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Оборот общественного питания 73,7 млн.руб.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(2016г.-109%)</a:t>
            </a:r>
          </a:p>
          <a:p>
            <a:pPr>
              <a:buFont typeface="Symbol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2857496"/>
          <a:ext cx="735811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wrap="square" anchor="ctr">
        <a:spAutoFit/>
      </a:bodyPr>
      <a:lstStyle>
        <a:defPPr>
          <a:defRPr dirty="0">
            <a:latin typeface="Times New Roman"/>
            <a:ea typeface="Times New Roma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3507</Words>
  <Application>Microsoft Office PowerPoint</Application>
  <PresentationFormat>Экран (4:3)</PresentationFormat>
  <Paragraphs>690</Paragraphs>
  <Slides>56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Волна</vt:lpstr>
      <vt:lpstr>Лист Microsoft Office Excel 97-2003</vt:lpstr>
      <vt:lpstr>Worksheet</vt:lpstr>
      <vt:lpstr>Слайд 1</vt:lpstr>
      <vt:lpstr>СОЦИАЛЬНО-ЭКОНОМИЧЕСКОЕ РАЗВИТИЕ  МО «АЛАРСКИЙ РАЙОН»</vt:lpstr>
      <vt:lpstr>           В состав Аларского района входят 17 муниципальных образований, на территории которых расположено 70 населенных пунктов.           Аларский район – многонациональный район. 69% населения составляют русские, 25% -буряты, 2% - татары, 1% украинцы и 3% др.национальности. Население Аларского района 20520 человек. </vt:lpstr>
      <vt:lpstr>БЮДЖЕТ АЛАРСКОГО РАЙОНА  в 2017 году составил</vt:lpstr>
      <vt:lpstr>СРЕДНЯЯ ЗАРАБОТНАЯ ПЛАТА</vt:lpstr>
      <vt:lpstr>ЭКОНОМИКА РАЙОНА (МЛН.РУБ)</vt:lpstr>
      <vt:lpstr>АЛАРСКИЙ РАЙОН – СЕЛЬСКОХОЗЯЙСТВЕННЫЙ РАЙОН</vt:lpstr>
      <vt:lpstr>ЭКОНОМИКА РАЙОНА</vt:lpstr>
      <vt:lpstr>ПОТРЕБИТЕЛЬСКИЙ РЫНОК</vt:lpstr>
      <vt:lpstr>ДИНАМИКА ТОВАРООБОРОТА (млн. руб.) </vt:lpstr>
      <vt:lpstr>Документы, на основе которых составляется бюджет  муниципального образования «Аларский район»</vt:lpstr>
      <vt:lpstr>Перечень наиболее значимых приоритетных задач бюджетной политики, решаемых в рамках формирования и исполнения районного бюджета 2016-2018г.:  </vt:lpstr>
      <vt:lpstr>Этапы бюджетного процесса в муниципальном образовании «Аларский район»</vt:lpstr>
      <vt:lpstr>Динамика поступлений налоговых и неналоговых доходов (тыс. рублей)</vt:lpstr>
      <vt:lpstr>Динамика доходов муниципального образования «Аларский район» за 2017 год</vt:lpstr>
      <vt:lpstr>Основные характеристики бюджета МО «Аларский район» (тыс. руб.)</vt:lpstr>
      <vt:lpstr>Структура поступлений  налоговых доходов за 2017г. (тыс. руб.)</vt:lpstr>
      <vt:lpstr>Структура поступлений  неналоговых доходов на 2017 год (тыс. руб.) </vt:lpstr>
      <vt:lpstr>Доходы бюджета МО "Аларский район"  на 2017 год (тыс. руб.)</vt:lpstr>
      <vt:lpstr>МЕЖБЮДЖЕТНЫЕ ТРАНСФЕРТЫ ИЗ БЮДЖЕТА РАЙОНА за 2017 ГОД. РАСПРЕДЕЛЕНИЕ ДОТАЦИИ НА ВЫРАВНИВАНИЕ БЮДЖЕТНОЙ ОБЕСПЕЧЕННОСТИ ПОСЕЛЕНИЙ.</vt:lpstr>
      <vt:lpstr>Слайд 21</vt:lpstr>
      <vt:lpstr>Структура расходов районного бюджета на 2017 год</vt:lpstr>
      <vt:lpstr>РАСХОДЫ ПО РАЗДЕЛАМ НА  2017 ГОД.</vt:lpstr>
      <vt:lpstr>НЕПРОГРАММНЫЕ НАПРАВЛЕНИЯ ДЕЯТЕЛЬНОСТИ БЮДЖЕТА МО «АЛАРСКИЙ РАЙОН» НА  2017 ГОД.</vt:lpstr>
      <vt:lpstr>Муниципальные программы         (тыс.руб.)</vt:lpstr>
      <vt:lpstr>Программа «Развитие образования в муниципальном образовании «Аларский район» на 2017год». </vt:lpstr>
      <vt:lpstr>Слайд 27</vt:lpstr>
      <vt:lpstr>Общий объем финансирования мероприятий по образованию  в 2017 году составил 460 713, 4 тыс. рублей </vt:lpstr>
      <vt:lpstr>Слайд 29</vt:lpstr>
      <vt:lpstr>Слайд 30</vt:lpstr>
      <vt:lpstr>Слайд 31</vt:lpstr>
      <vt:lpstr>Слайд 32</vt:lpstr>
      <vt:lpstr>Слайд 33</vt:lpstr>
      <vt:lpstr>  </vt:lpstr>
      <vt:lpstr>Средняя заработная плата работников учреждений образования муниципального образования «Аларский район» в период 2016-2017 годы, плановый 2018 год</vt:lpstr>
      <vt:lpstr>Программа «Развитие культуры в муниципальном образовании «Аларский район» на 2017год». </vt:lpstr>
      <vt:lpstr>     Сеть учреждений культуры района составляет 20 единиц, в том числе: 17 культурно-досуговых учреждений, 1 библиотека, 1 музей, 1 детская школа искусств.    На территории поселений осуществляют деятельность 16 МБУК «Информационно-культурный центр».  На уровне района 4 учреждения: МБУК «Межпоселенческий культурный Центр Досуга», МБУК «Межпоселенческая центральная библиотека им.А.В.Вампилова», МБУДО Районная детская школа искусств им.А.Ф.Зонхоева, МБУК «Краеведческий музей Аларского района».  В целях развития культуры и укрепления культурного наследия в Аларском районе была разработана и утверждена Постановлением мэра Аларского района №601-п от 01.11.2016 года Муниципальная программа «Развитие культуры в Муниципальном образовании «Аларский район» на 2017-2020 годы»  В муниципальной программе действуют 5 муниципальных подпрограмм:  - Муниципальная подпрограмма «Повышение доступности и качества муниципальных услуг в сфере культурного досуга населения  Аларского района на 2017-2020 годы» (МБУК «МКЦД»)  - Муниципальная  подпрограмма  «Совершенствование и модернизация деятельности МБУК «МЦБ им. А. В. Вампилова»  на  2017 – 2020 годы» (МБУК «МЦБ им.А.В.Вампилова»)  - Муниципальная подпрограмма «Реализация образовательных программ сферы культуры и искусства в Аларском районе на 2017 – 2020 годы». (МБУДО РДШИ им.А.Ф.Зонхоева)  - Муниципальная подпрограмма «Развитие музейного дела и сохранение музейных фондов на 2017-2020 годы» (МБУК «Краеведческий музей Аларского района»)  - Муниципальная подпрограмма «Осуществление полномочий по предоставлению услуг в сфере культуры на 2017-2020 годы» (МКУ «Комитет по культуре»)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Средняя заработная плата работников учреждений культуры муниципального образования «Аларский район» в период 2016-2017 годы, плановый 2018 год</vt:lpstr>
      <vt:lpstr>Программа «Повышение эффективности механизмов управления социально-экономическим развитием в муниципальном образовании «Аларский район» на 2018-2020 годы»</vt:lpstr>
      <vt:lpstr>Слайд 47</vt:lpstr>
      <vt:lpstr>Слайд 48</vt:lpstr>
      <vt:lpstr>Муниципальная программа «Развитие коммунальной инфраструктуры, строительства, объектов капитального строительства и дорожной инфраструктуры муниципального образования "Аларский район" на 2015 - 2017г и на период до 2020 года» </vt:lpstr>
      <vt:lpstr>Слайд 50</vt:lpstr>
      <vt:lpstr>Программа «Развитие физической культуры, спорта, молодежной политики в Аларском районе на 2017-2021 годы»</vt:lpstr>
      <vt:lpstr>Слайд 52</vt:lpstr>
      <vt:lpstr>Основные понятия и термины</vt:lpstr>
      <vt:lpstr>Слайд 54</vt:lpstr>
      <vt:lpstr>Слайд 55</vt:lpstr>
      <vt:lpstr>Контактная информация  Комитет по финансам администрации муниципального образования «Аларский район»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МУНИЦИПАЛЬНОГО КАЗЕННОГО УЧРЕЖДЕНИЯ «КОМИТЕТ ПО ОБРАЗОВАНИЮ»  ЗА 2017 ГОД</dc:title>
  <dc:creator>экономист2</dc:creator>
  <cp:lastModifiedBy>пк</cp:lastModifiedBy>
  <cp:revision>48</cp:revision>
  <dcterms:created xsi:type="dcterms:W3CDTF">2018-04-16T07:44:21Z</dcterms:created>
  <dcterms:modified xsi:type="dcterms:W3CDTF">2018-09-13T04:57:28Z</dcterms:modified>
</cp:coreProperties>
</file>